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Lst>
  <p:notesMasterIdLst>
    <p:notesMasterId r:id="rId19"/>
  </p:notesMasterIdLst>
  <p:sldIdLst>
    <p:sldId id="292" r:id="rId3"/>
    <p:sldId id="305" r:id="rId4"/>
    <p:sldId id="281" r:id="rId5"/>
    <p:sldId id="299" r:id="rId6"/>
    <p:sldId id="308" r:id="rId7"/>
    <p:sldId id="309" r:id="rId8"/>
    <p:sldId id="310" r:id="rId9"/>
    <p:sldId id="306" r:id="rId10"/>
    <p:sldId id="307" r:id="rId11"/>
    <p:sldId id="311" r:id="rId12"/>
    <p:sldId id="312" r:id="rId13"/>
    <p:sldId id="314" r:id="rId14"/>
    <p:sldId id="315" r:id="rId15"/>
    <p:sldId id="316" r:id="rId16"/>
    <p:sldId id="313" r:id="rId17"/>
    <p:sldId id="298"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311" autoAdjust="0"/>
  </p:normalViewPr>
  <p:slideViewPr>
    <p:cSldViewPr snapToGrid="0" showGuides="1">
      <p:cViewPr varScale="1">
        <p:scale>
          <a:sx n="86" d="100"/>
          <a:sy n="86" d="100"/>
        </p:scale>
        <p:origin x="514" y="58"/>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2023-12-21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2023-12-21</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2023-12-21</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p:txBody>
          <a:bodyPr/>
          <a:lstStyle/>
          <a:p>
            <a:r>
              <a:rPr lang="sv-SE" dirty="0"/>
              <a:t>Vaccination</a:t>
            </a:r>
          </a:p>
        </p:txBody>
      </p:sp>
      <p:sp>
        <p:nvSpPr>
          <p:cNvPr id="9" name="Underrubrik 8">
            <a:extLst>
              <a:ext uri="{FF2B5EF4-FFF2-40B4-BE49-F238E27FC236}">
                <a16:creationId xmlns:a16="http://schemas.microsoft.com/office/drawing/2014/main" id="{F0F38801-237C-446E-8EA0-B29743EE1F95}"/>
              </a:ext>
            </a:extLst>
          </p:cNvPr>
          <p:cNvSpPr>
            <a:spLocks noGrp="1"/>
          </p:cNvSpPr>
          <p:nvPr>
            <p:ph type="subTitle" idx="1"/>
          </p:nvPr>
        </p:nvSpPr>
        <p:spPr/>
        <p:txBody>
          <a:bodyPr>
            <a:normAutofit lnSpcReduction="10000"/>
          </a:bodyPr>
          <a:lstStyle/>
          <a:p>
            <a:r>
              <a:rPr lang="sv-SE" dirty="0"/>
              <a:t>Manuell registrering i Cosmic</a:t>
            </a:r>
          </a:p>
          <a:p>
            <a:endParaRPr lang="sv-SE" dirty="0"/>
          </a:p>
        </p:txBody>
      </p:sp>
      <p:sp>
        <p:nvSpPr>
          <p:cNvPr id="2" name="textruta 1">
            <a:extLst>
              <a:ext uri="{FF2B5EF4-FFF2-40B4-BE49-F238E27FC236}">
                <a16:creationId xmlns:a16="http://schemas.microsoft.com/office/drawing/2014/main" id="{0C4C5C0C-9CE7-0438-D07E-FA3B447C232F}"/>
              </a:ext>
            </a:extLst>
          </p:cNvPr>
          <p:cNvSpPr txBox="1"/>
          <p:nvPr/>
        </p:nvSpPr>
        <p:spPr>
          <a:xfrm>
            <a:off x="819151" y="6320118"/>
            <a:ext cx="7168950" cy="307777"/>
          </a:xfrm>
          <a:prstGeom prst="rect">
            <a:avLst/>
          </a:prstGeom>
          <a:noFill/>
        </p:spPr>
        <p:txBody>
          <a:bodyPr wrap="none" rtlCol="0">
            <a:spAutoFit/>
          </a:bodyPr>
          <a:lstStyle/>
          <a:p>
            <a:r>
              <a:rPr lang="sv-SE" sz="1400" dirty="0"/>
              <a:t>Utformad av VIS och reviderad av Marie Edvardsson, Växjö. Uppdaterad senast 231221</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5">
            <a:extLst>
              <a:ext uri="{FF2B5EF4-FFF2-40B4-BE49-F238E27FC236}">
                <a16:creationId xmlns:a16="http://schemas.microsoft.com/office/drawing/2014/main" id="{189DBFAE-4BA7-476E-9C8A-0797947CC03F}"/>
              </a:ext>
            </a:extLst>
          </p:cNvPr>
          <p:cNvSpPr>
            <a:spLocks noGrp="1"/>
          </p:cNvSpPr>
          <p:nvPr>
            <p:ph type="title"/>
          </p:nvPr>
        </p:nvSpPr>
        <p:spPr>
          <a:xfrm>
            <a:off x="1260475" y="0"/>
            <a:ext cx="9671050" cy="949234"/>
          </a:xfrm>
        </p:spPr>
        <p:txBody>
          <a:bodyPr/>
          <a:lstStyle/>
          <a:p>
            <a:pPr algn="ctr"/>
            <a:r>
              <a:rPr lang="sv-SE" dirty="0"/>
              <a:t>Aktivera vaccin - </a:t>
            </a:r>
            <a:r>
              <a:rPr lang="sv-SE" sz="2000" dirty="0"/>
              <a:t>ej tidsatt</a:t>
            </a:r>
          </a:p>
        </p:txBody>
      </p:sp>
      <p:sp>
        <p:nvSpPr>
          <p:cNvPr id="5" name="textruta 4">
            <a:extLst>
              <a:ext uri="{FF2B5EF4-FFF2-40B4-BE49-F238E27FC236}">
                <a16:creationId xmlns:a16="http://schemas.microsoft.com/office/drawing/2014/main" id="{8A79870C-5705-4173-89CA-C8EA37259898}"/>
              </a:ext>
            </a:extLst>
          </p:cNvPr>
          <p:cNvSpPr txBox="1"/>
          <p:nvPr/>
        </p:nvSpPr>
        <p:spPr>
          <a:xfrm>
            <a:off x="1763572" y="949234"/>
            <a:ext cx="8534400" cy="2585323"/>
          </a:xfrm>
          <a:prstGeom prst="rect">
            <a:avLst/>
          </a:prstGeom>
          <a:noFill/>
        </p:spPr>
        <p:txBody>
          <a:bodyPr wrap="square" rtlCol="0">
            <a:spAutoFit/>
          </a:bodyPr>
          <a:lstStyle/>
          <a:p>
            <a:r>
              <a:rPr lang="sv-SE" dirty="0">
                <a:latin typeface="Garamond" panose="02020404030301010803" pitchFamily="18" charset="0"/>
              </a:rPr>
              <a:t>I dialogfönstret som öppnas kan datum och tid korrigeras samt kommentar skrivas vid behov. </a:t>
            </a:r>
            <a:r>
              <a:rPr lang="sv-SE" b="1" u="sng" dirty="0">
                <a:latin typeface="Garamond" panose="02020404030301010803" pitchFamily="18" charset="0"/>
              </a:rPr>
              <a:t>Observera</a:t>
            </a:r>
            <a:r>
              <a:rPr lang="sv-SE" dirty="0">
                <a:latin typeface="Garamond" panose="02020404030301010803" pitchFamily="18" charset="0"/>
              </a:rPr>
              <a:t> - Vid registrering av vaccination </a:t>
            </a:r>
            <a:r>
              <a:rPr lang="sv-SE" b="1" dirty="0">
                <a:latin typeface="Garamond" panose="02020404030301010803" pitchFamily="18" charset="0"/>
              </a:rPr>
              <a:t>bakåt i tiden</a:t>
            </a:r>
            <a:r>
              <a:rPr lang="sv-SE" dirty="0">
                <a:latin typeface="Garamond" panose="02020404030301010803" pitchFamily="18" charset="0"/>
              </a:rPr>
              <a:t> så måste datumet ändras här i samband med aktivering </a:t>
            </a:r>
            <a:r>
              <a:rPr lang="sv-SE" b="1" dirty="0">
                <a:latin typeface="Garamond" panose="02020404030301010803" pitchFamily="18" charset="0"/>
              </a:rPr>
              <a:t>samt</a:t>
            </a:r>
            <a:r>
              <a:rPr lang="sv-SE" dirty="0">
                <a:latin typeface="Garamond" panose="02020404030301010803" pitchFamily="18" charset="0"/>
              </a:rPr>
              <a:t> i dialogfönstret vid Administrering i Utdelningsvyn. </a:t>
            </a:r>
          </a:p>
          <a:p>
            <a:endParaRPr lang="sv-SE" dirty="0">
              <a:latin typeface="Garamond" panose="02020404030301010803" pitchFamily="18" charset="0"/>
            </a:endParaRPr>
          </a:p>
          <a:p>
            <a:endParaRPr lang="sv-SE" dirty="0">
              <a:latin typeface="Garamond" panose="02020404030301010803" pitchFamily="18" charset="0"/>
            </a:endParaRPr>
          </a:p>
          <a:p>
            <a:endParaRPr lang="sv-SE" dirty="0">
              <a:latin typeface="Garamond" panose="02020404030301010803" pitchFamily="18" charset="0"/>
            </a:endParaRPr>
          </a:p>
          <a:p>
            <a:endParaRPr lang="sv-SE" dirty="0">
              <a:latin typeface="Garamond" panose="02020404030301010803" pitchFamily="18" charset="0"/>
            </a:endParaRPr>
          </a:p>
          <a:p>
            <a:r>
              <a:rPr lang="sv-SE" b="1" dirty="0">
                <a:latin typeface="Garamond" panose="02020404030301010803" pitchFamily="18" charset="0"/>
              </a:rPr>
              <a:t>3.</a:t>
            </a:r>
            <a:r>
              <a:rPr lang="sv-SE" dirty="0">
                <a:latin typeface="Garamond" panose="02020404030301010803" pitchFamily="18" charset="0"/>
              </a:rPr>
              <a:t> Tryck på knappen </a:t>
            </a:r>
          </a:p>
          <a:p>
            <a:r>
              <a:rPr lang="sv-SE" b="1" dirty="0">
                <a:latin typeface="Garamond" panose="02020404030301010803" pitchFamily="18" charset="0"/>
              </a:rPr>
              <a:t>Aktivera</a:t>
            </a:r>
            <a:r>
              <a:rPr lang="sv-SE" dirty="0">
                <a:latin typeface="Garamond" panose="02020404030301010803" pitchFamily="18" charset="0"/>
              </a:rPr>
              <a:t>.</a:t>
            </a:r>
          </a:p>
        </p:txBody>
      </p:sp>
      <p:pic>
        <p:nvPicPr>
          <p:cNvPr id="6" name="Bildobjekt 5">
            <a:extLst>
              <a:ext uri="{FF2B5EF4-FFF2-40B4-BE49-F238E27FC236}">
                <a16:creationId xmlns:a16="http://schemas.microsoft.com/office/drawing/2014/main" id="{C5D0B2F0-2CE6-40B0-AE5B-A5F0B227757A}"/>
              </a:ext>
            </a:extLst>
          </p:cNvPr>
          <p:cNvPicPr/>
          <p:nvPr/>
        </p:nvPicPr>
        <p:blipFill rotWithShape="1">
          <a:blip r:embed="rId2"/>
          <a:srcRect l="1131" t="1256"/>
          <a:stretch/>
        </p:blipFill>
        <p:spPr bwMode="auto">
          <a:xfrm>
            <a:off x="3773669" y="2224442"/>
            <a:ext cx="4238216" cy="2852656"/>
          </a:xfrm>
          <a:prstGeom prst="rect">
            <a:avLst/>
          </a:prstGeom>
          <a:ln>
            <a:solidFill>
              <a:schemeClr val="tx1"/>
            </a:solidFill>
          </a:ln>
          <a:extLst>
            <a:ext uri="{53640926-AAD7-44D8-BBD7-CCE9431645EC}">
              <a14:shadowObscured xmlns:a14="http://schemas.microsoft.com/office/drawing/2010/main"/>
            </a:ext>
          </a:extLst>
        </p:spPr>
      </p:pic>
      <p:sp>
        <p:nvSpPr>
          <p:cNvPr id="7" name="textruta 6">
            <a:extLst>
              <a:ext uri="{FF2B5EF4-FFF2-40B4-BE49-F238E27FC236}">
                <a16:creationId xmlns:a16="http://schemas.microsoft.com/office/drawing/2014/main" id="{C74336C9-F82E-4F0E-BAD7-1B818516AC75}"/>
              </a:ext>
            </a:extLst>
          </p:cNvPr>
          <p:cNvSpPr txBox="1"/>
          <p:nvPr/>
        </p:nvSpPr>
        <p:spPr>
          <a:xfrm>
            <a:off x="2886891" y="5427935"/>
            <a:ext cx="6418217" cy="923330"/>
          </a:xfrm>
          <a:prstGeom prst="rect">
            <a:avLst/>
          </a:prstGeom>
          <a:noFill/>
        </p:spPr>
        <p:txBody>
          <a:bodyPr wrap="square" rtlCol="0">
            <a:spAutoFit/>
          </a:bodyPr>
          <a:lstStyle/>
          <a:p>
            <a:r>
              <a:rPr lang="sv-SE" dirty="0">
                <a:latin typeface="Garamond" panose="02020404030301010803" pitchFamily="18" charset="0"/>
              </a:rPr>
              <a:t>Ordinationen är nu aktiverad och synlig i </a:t>
            </a:r>
            <a:r>
              <a:rPr lang="sv-SE" b="1" dirty="0">
                <a:latin typeface="Garamond" panose="02020404030301010803" pitchFamily="18" charset="0"/>
              </a:rPr>
              <a:t>Utdelningsvyn</a:t>
            </a:r>
            <a:r>
              <a:rPr lang="sv-SE" dirty="0">
                <a:latin typeface="Garamond" panose="02020404030301010803" pitchFamily="18" charset="0"/>
              </a:rPr>
              <a:t>. </a:t>
            </a:r>
          </a:p>
          <a:p>
            <a:r>
              <a:rPr lang="sv-SE" dirty="0">
                <a:latin typeface="Garamond" panose="02020404030301010803" pitchFamily="18" charset="0"/>
              </a:rPr>
              <a:t>För att Administrera vaccinationen i Utdelningsvyn, följ punkt </a:t>
            </a:r>
            <a:r>
              <a:rPr lang="sv-SE" b="1" dirty="0">
                <a:latin typeface="Garamond" panose="02020404030301010803" pitchFamily="18" charset="0"/>
              </a:rPr>
              <a:t>1 till 4 </a:t>
            </a:r>
            <a:r>
              <a:rPr lang="sv-SE" dirty="0">
                <a:latin typeface="Garamond" panose="02020404030301010803" pitchFamily="18" charset="0"/>
              </a:rPr>
              <a:t>på sidan 5 och 6 i denna manual.  </a:t>
            </a:r>
          </a:p>
        </p:txBody>
      </p:sp>
      <p:sp>
        <p:nvSpPr>
          <p:cNvPr id="8" name="Rektangel 7">
            <a:extLst>
              <a:ext uri="{FF2B5EF4-FFF2-40B4-BE49-F238E27FC236}">
                <a16:creationId xmlns:a16="http://schemas.microsoft.com/office/drawing/2014/main" id="{FE509E1D-687D-46CD-8314-034AA7C7FF11}"/>
              </a:ext>
            </a:extLst>
          </p:cNvPr>
          <p:cNvSpPr/>
          <p:nvPr/>
        </p:nvSpPr>
        <p:spPr>
          <a:xfrm>
            <a:off x="2799806" y="5319189"/>
            <a:ext cx="6592388" cy="11408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D0F8F2B-6B0D-4843-BEB2-0853D09A7D28}"/>
              </a:ext>
            </a:extLst>
          </p:cNvPr>
          <p:cNvSpPr/>
          <p:nvPr/>
        </p:nvSpPr>
        <p:spPr>
          <a:xfrm>
            <a:off x="5852160" y="4493623"/>
            <a:ext cx="809897" cy="3309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78C6B90-D5F4-48EF-A3A2-A2AD720B7D8C}"/>
              </a:ext>
            </a:extLst>
          </p:cNvPr>
          <p:cNvSpPr txBox="1"/>
          <p:nvPr/>
        </p:nvSpPr>
        <p:spPr>
          <a:xfrm>
            <a:off x="5452844" y="4358736"/>
            <a:ext cx="327171" cy="369332"/>
          </a:xfrm>
          <a:prstGeom prst="rect">
            <a:avLst/>
          </a:prstGeom>
          <a:noFill/>
        </p:spPr>
        <p:txBody>
          <a:bodyPr wrap="square" rtlCol="0">
            <a:spAutoFit/>
          </a:bodyPr>
          <a:lstStyle/>
          <a:p>
            <a:r>
              <a:rPr lang="sv-SE" b="1" dirty="0">
                <a:solidFill>
                  <a:srgbClr val="FF0000"/>
                </a:solidFill>
              </a:rPr>
              <a:t>3</a:t>
            </a:r>
          </a:p>
        </p:txBody>
      </p:sp>
    </p:spTree>
    <p:extLst>
      <p:ext uri="{BB962C8B-B14F-4D97-AF65-F5344CB8AC3E}">
        <p14:creationId xmlns:p14="http://schemas.microsoft.com/office/powerpoint/2010/main" val="88801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86B11B8-C818-4244-B4F7-7033266D8D44}"/>
              </a:ext>
            </a:extLst>
          </p:cNvPr>
          <p:cNvSpPr>
            <a:spLocks noGrp="1"/>
          </p:cNvSpPr>
          <p:nvPr>
            <p:ph type="title"/>
          </p:nvPr>
        </p:nvSpPr>
        <p:spPr>
          <a:xfrm>
            <a:off x="1261095" y="90821"/>
            <a:ext cx="9669809" cy="762620"/>
          </a:xfrm>
        </p:spPr>
        <p:txBody>
          <a:bodyPr/>
          <a:lstStyle/>
          <a:p>
            <a:pPr algn="ctr"/>
            <a:r>
              <a:rPr lang="sv-SE" dirty="0"/>
              <a:t>Journalanteckning</a:t>
            </a:r>
          </a:p>
        </p:txBody>
      </p:sp>
      <p:sp>
        <p:nvSpPr>
          <p:cNvPr id="4" name="textruta 3">
            <a:extLst>
              <a:ext uri="{FF2B5EF4-FFF2-40B4-BE49-F238E27FC236}">
                <a16:creationId xmlns:a16="http://schemas.microsoft.com/office/drawing/2014/main" id="{E1EC00E7-6287-4071-A437-217C05BA3454}"/>
              </a:ext>
            </a:extLst>
          </p:cNvPr>
          <p:cNvSpPr txBox="1"/>
          <p:nvPr/>
        </p:nvSpPr>
        <p:spPr>
          <a:xfrm>
            <a:off x="646353" y="853441"/>
            <a:ext cx="11545647" cy="892552"/>
          </a:xfrm>
          <a:prstGeom prst="rect">
            <a:avLst/>
          </a:prstGeom>
          <a:noFill/>
        </p:spPr>
        <p:txBody>
          <a:bodyPr wrap="square" rtlCol="0">
            <a:spAutoFit/>
          </a:bodyPr>
          <a:lstStyle/>
          <a:p>
            <a:r>
              <a:rPr lang="sv-SE" sz="1600" dirty="0">
                <a:latin typeface="Garamond" panose="02020404030301010803" pitchFamily="18" charset="0"/>
              </a:rPr>
              <a:t>Skapa Ny anteckning. Välj aktuell dokumentationsmall, </a:t>
            </a:r>
            <a:r>
              <a:rPr lang="sv-SE" sz="1600" b="1" dirty="0">
                <a:latin typeface="Garamond" panose="02020404030301010803" pitchFamily="18" charset="0"/>
              </a:rPr>
              <a:t>Vaccination säsongsinfluensa/covid-19 </a:t>
            </a:r>
            <a:r>
              <a:rPr lang="sv-SE" sz="1600" u="sng" dirty="0">
                <a:latin typeface="Garamond" panose="02020404030301010803" pitchFamily="18" charset="0"/>
              </a:rPr>
              <a:t>eller</a:t>
            </a:r>
            <a:r>
              <a:rPr lang="sv-SE" sz="1600" b="1" dirty="0">
                <a:latin typeface="Garamond" panose="02020404030301010803" pitchFamily="18" charset="0"/>
              </a:rPr>
              <a:t> Vaccination pneumokocker</a:t>
            </a:r>
          </a:p>
          <a:p>
            <a:endParaRPr lang="sv-SE" b="1" dirty="0">
              <a:latin typeface="Garamond" panose="02020404030301010803" pitchFamily="18" charset="0"/>
            </a:endParaRPr>
          </a:p>
          <a:p>
            <a:endParaRPr lang="sv-SE" dirty="0">
              <a:latin typeface="Garamond" panose="02020404030301010803" pitchFamily="18" charset="0"/>
            </a:endParaRPr>
          </a:p>
        </p:txBody>
      </p:sp>
      <p:sp>
        <p:nvSpPr>
          <p:cNvPr id="2" name="Rektangel 1">
            <a:extLst>
              <a:ext uri="{FF2B5EF4-FFF2-40B4-BE49-F238E27FC236}">
                <a16:creationId xmlns:a16="http://schemas.microsoft.com/office/drawing/2014/main" id="{F764E62F-4FF7-45C1-ACC3-97CC2B76238C}"/>
              </a:ext>
            </a:extLst>
          </p:cNvPr>
          <p:cNvSpPr/>
          <p:nvPr/>
        </p:nvSpPr>
        <p:spPr>
          <a:xfrm>
            <a:off x="631970" y="1227201"/>
            <a:ext cx="11288785" cy="5539978"/>
          </a:xfrm>
          <a:prstGeom prst="rect">
            <a:avLst/>
          </a:prstGeom>
        </p:spPr>
        <p:txBody>
          <a:bodyPr wrap="square">
            <a:spAutoFit/>
          </a:bodyPr>
          <a:lstStyle/>
          <a:p>
            <a:r>
              <a:rPr lang="sv-SE" sz="1600" u="sng" dirty="0">
                <a:latin typeface="Garamond" panose="02020404030301010803" pitchFamily="18" charset="0"/>
              </a:rPr>
              <a:t>Mall </a:t>
            </a:r>
            <a:r>
              <a:rPr lang="sv-SE" sz="1600" b="1" u="sng" dirty="0">
                <a:latin typeface="Garamond" panose="02020404030301010803" pitchFamily="18" charset="0"/>
              </a:rPr>
              <a:t>Vaccination säsongsinfluensa/covid-19:</a:t>
            </a:r>
          </a:p>
          <a:p>
            <a:r>
              <a:rPr lang="sv-SE" sz="1600" dirty="0">
                <a:latin typeface="Garamond" panose="02020404030301010803" pitchFamily="18" charset="0"/>
              </a:rPr>
              <a:t>Fyll i aktuell information i anteckningen. </a:t>
            </a:r>
          </a:p>
          <a:p>
            <a:r>
              <a:rPr lang="sv-SE" sz="1600" b="1" u="sng" dirty="0">
                <a:latin typeface="Garamond" panose="02020404030301010803" pitchFamily="18" charset="0"/>
              </a:rPr>
              <a:t>Observera</a:t>
            </a:r>
            <a:r>
              <a:rPr lang="sv-SE" sz="1600" u="sng" dirty="0">
                <a:latin typeface="Garamond" panose="02020404030301010803" pitchFamily="18" charset="0"/>
              </a:rPr>
              <a:t>:</a:t>
            </a:r>
            <a:r>
              <a:rPr lang="sv-SE" sz="1600" dirty="0">
                <a:latin typeface="Garamond" panose="02020404030301010803" pitchFamily="18" charset="0"/>
              </a:rPr>
              <a:t> Tillstånd för patienter </a:t>
            </a:r>
            <a:r>
              <a:rPr lang="sv-SE" sz="1600" u="sng" dirty="0">
                <a:latin typeface="Garamond" panose="02020404030301010803" pitchFamily="18" charset="0"/>
              </a:rPr>
              <a:t>som tillhör riskgrupp </a:t>
            </a:r>
            <a:r>
              <a:rPr lang="sv-SE" sz="1600" dirty="0">
                <a:latin typeface="Garamond" panose="02020404030301010803" pitchFamily="18" charset="0"/>
              </a:rPr>
              <a:t>ska skrivas i kommentarsfältet under sökordet </a:t>
            </a:r>
            <a:r>
              <a:rPr lang="sv-SE" sz="1600" b="1" dirty="0">
                <a:latin typeface="Garamond" panose="02020404030301010803" pitchFamily="18" charset="0"/>
              </a:rPr>
              <a:t>Prioriteringsgrupp</a:t>
            </a:r>
            <a:r>
              <a:rPr lang="sv-SE" sz="1600" dirty="0">
                <a:latin typeface="Garamond" panose="02020404030301010803" pitchFamily="18" charset="0"/>
              </a:rPr>
              <a:t>. Informationen i Kommentar hämtas upp till Nationellt register. Kan endast vara </a:t>
            </a:r>
            <a:r>
              <a:rPr lang="sv-SE" sz="1600" b="1" dirty="0">
                <a:latin typeface="Garamond" panose="02020404030301010803" pitchFamily="18" charset="0"/>
              </a:rPr>
              <a:t>en</a:t>
            </a:r>
            <a:r>
              <a:rPr lang="sv-SE" sz="1600" dirty="0">
                <a:latin typeface="Garamond" panose="02020404030301010803" pitchFamily="18" charset="0"/>
              </a:rPr>
              <a:t> av de 6 tillstånd som listas nedan. </a:t>
            </a:r>
            <a:endParaRPr lang="sv-SE" sz="1600" u="sng" dirty="0">
              <a:latin typeface="Garamond" panose="02020404030301010803" pitchFamily="18" charset="0"/>
            </a:endParaRPr>
          </a:p>
          <a:p>
            <a:endParaRPr lang="sv-SE" sz="1600" b="1" u="sng" dirty="0">
              <a:latin typeface="Garamond" panose="02020404030301010803" pitchFamily="18" charset="0"/>
            </a:endParaRPr>
          </a:p>
          <a:p>
            <a:pPr marL="285750" indent="-285750">
              <a:buFont typeface="Arial" panose="020B0604020202020204" pitchFamily="34" charset="0"/>
              <a:buChar char="•"/>
            </a:pPr>
            <a:r>
              <a:rPr lang="sv-SE" sz="1600" b="1" dirty="0">
                <a:latin typeface="Garamond" panose="02020404030301010803" pitchFamily="18" charset="0"/>
              </a:rPr>
              <a:t>Prioriteringsgrupp</a:t>
            </a:r>
            <a:r>
              <a:rPr lang="sv-SE" sz="1600" dirty="0">
                <a:latin typeface="Garamond" panose="02020404030301010803" pitchFamily="18" charset="0"/>
              </a:rPr>
              <a:t> </a:t>
            </a:r>
          </a:p>
          <a:p>
            <a:r>
              <a:rPr lang="sv-SE" sz="1600" dirty="0">
                <a:latin typeface="Garamond" panose="02020404030301010803" pitchFamily="18" charset="0"/>
              </a:rPr>
              <a:t>Välj aktuell Prioriteringsgrupp i listan. </a:t>
            </a:r>
          </a:p>
          <a:p>
            <a:r>
              <a:rPr lang="sv-SE" sz="1600" b="1" dirty="0">
                <a:latin typeface="Garamond" panose="02020404030301010803" pitchFamily="18" charset="0"/>
              </a:rPr>
              <a:t>Om</a:t>
            </a:r>
            <a:r>
              <a:rPr lang="sv-SE" sz="1600" dirty="0">
                <a:latin typeface="Garamond" panose="02020404030301010803" pitchFamily="18" charset="0"/>
              </a:rPr>
              <a:t> patienten tillhör prioriteringsgrupp </a:t>
            </a:r>
          </a:p>
          <a:p>
            <a:r>
              <a:rPr lang="sv-SE" sz="1600" b="1" dirty="0">
                <a:latin typeface="Garamond" panose="02020404030301010803" pitchFamily="18" charset="0"/>
              </a:rPr>
              <a:t>Personer under 65 år med följande sjukdomar </a:t>
            </a:r>
          </a:p>
          <a:p>
            <a:r>
              <a:rPr lang="sv-SE" sz="1600" b="1" dirty="0">
                <a:latin typeface="Garamond" panose="02020404030301010803" pitchFamily="18" charset="0"/>
              </a:rPr>
              <a:t>eller tillstånd </a:t>
            </a:r>
            <a:r>
              <a:rPr lang="sv-SE" sz="1600" dirty="0">
                <a:latin typeface="Garamond" panose="02020404030301010803" pitchFamily="18" charset="0"/>
              </a:rPr>
              <a:t>– välj en av följande 6 tillstånd nedan  </a:t>
            </a:r>
          </a:p>
          <a:p>
            <a:r>
              <a:rPr lang="sv-SE" sz="1600" dirty="0">
                <a:latin typeface="Garamond" panose="02020404030301010803" pitchFamily="18" charset="0"/>
              </a:rPr>
              <a:t>och skriv den i rutan </a:t>
            </a:r>
            <a:r>
              <a:rPr lang="sv-SE" sz="1600" b="1" dirty="0">
                <a:latin typeface="Garamond" panose="02020404030301010803" pitchFamily="18" charset="0"/>
              </a:rPr>
              <a:t>Kommentar </a:t>
            </a:r>
            <a:r>
              <a:rPr lang="sv-SE" sz="1600" dirty="0">
                <a:latin typeface="Garamond" panose="02020404030301010803" pitchFamily="18" charset="0"/>
              </a:rPr>
              <a:t>(kopiera gärna härifrån, ej siffran):</a:t>
            </a:r>
          </a:p>
          <a:p>
            <a:endParaRPr lang="sv-SE" sz="1600" b="1" dirty="0">
              <a:latin typeface="Garamond" panose="02020404030301010803" pitchFamily="18" charset="0"/>
            </a:endParaRPr>
          </a:p>
          <a:p>
            <a:r>
              <a:rPr lang="sv-SE" sz="1600" dirty="0">
                <a:latin typeface="Garamond" panose="02020404030301010803" pitchFamily="18" charset="0"/>
              </a:rPr>
              <a:t>1.   Kronisk hjärt/kärlsjukdom inkl. stroke</a:t>
            </a:r>
          </a:p>
          <a:p>
            <a:r>
              <a:rPr lang="sv-SE" sz="1600" dirty="0">
                <a:latin typeface="Garamond" panose="02020404030301010803" pitchFamily="18" charset="0"/>
              </a:rPr>
              <a:t>2.   Kronisk lungsjukdom såsom KOL och svår eller instabil astma</a:t>
            </a:r>
          </a:p>
          <a:p>
            <a:r>
              <a:rPr lang="sv-SE" sz="1600" dirty="0">
                <a:latin typeface="Garamond" panose="02020404030301010803" pitchFamily="18" charset="0"/>
              </a:rPr>
              <a:t>3.   Andra diagnoser eller tillstånd som leder till nedsatt lungfunktion eller </a:t>
            </a:r>
          </a:p>
          <a:p>
            <a:r>
              <a:rPr lang="sv-SE" sz="1600" dirty="0">
                <a:latin typeface="Garamond" panose="02020404030301010803" pitchFamily="18" charset="0"/>
              </a:rPr>
              <a:t>      försämrad hostkraft och sekretstagnation (till exempel extrem fetma, </a:t>
            </a:r>
          </a:p>
          <a:p>
            <a:r>
              <a:rPr lang="sv-SE" sz="1600" dirty="0">
                <a:latin typeface="Garamond" panose="02020404030301010803" pitchFamily="18" charset="0"/>
              </a:rPr>
              <a:t>      neuromuskulära sjukdomar eller en flerfunktionsnedsättning)</a:t>
            </a:r>
          </a:p>
          <a:p>
            <a:r>
              <a:rPr lang="sv-SE" sz="1600" dirty="0">
                <a:latin typeface="Garamond" panose="02020404030301010803" pitchFamily="18" charset="0"/>
              </a:rPr>
              <a:t>4.   Kronisk lever- eller njursvikt</a:t>
            </a:r>
          </a:p>
          <a:p>
            <a:r>
              <a:rPr lang="sv-SE" sz="1600" dirty="0">
                <a:latin typeface="Garamond" panose="02020404030301010803" pitchFamily="18" charset="0"/>
              </a:rPr>
              <a:t>5.   Diabetes mellitus typ 1 och 2</a:t>
            </a:r>
          </a:p>
          <a:p>
            <a:r>
              <a:rPr lang="sv-SE" sz="1600" dirty="0">
                <a:latin typeface="Garamond" panose="02020404030301010803" pitchFamily="18" charset="0"/>
              </a:rPr>
              <a:t>6.   Tillstånd med kraftigt nedsatt immunförsvar inkl. Downs syndrom</a:t>
            </a:r>
          </a:p>
          <a:p>
            <a:endParaRPr lang="sv-SE" sz="1600" dirty="0">
              <a:latin typeface="Garamond" panose="02020404030301010803" pitchFamily="18" charset="0"/>
            </a:endParaRPr>
          </a:p>
          <a:p>
            <a:pPr marL="285750" indent="-285750">
              <a:buFont typeface="Arial" panose="020B0604020202020204" pitchFamily="34" charset="0"/>
              <a:buChar char="•"/>
            </a:pPr>
            <a:endParaRPr lang="sv-SE" dirty="0"/>
          </a:p>
        </p:txBody>
      </p:sp>
      <p:pic>
        <p:nvPicPr>
          <p:cNvPr id="6" name="Bildobjekt 5">
            <a:extLst>
              <a:ext uri="{FF2B5EF4-FFF2-40B4-BE49-F238E27FC236}">
                <a16:creationId xmlns:a16="http://schemas.microsoft.com/office/drawing/2014/main" id="{6F14A734-E460-436A-9E79-2C0DEECE5B21}"/>
              </a:ext>
            </a:extLst>
          </p:cNvPr>
          <p:cNvPicPr>
            <a:picLocks noChangeAspect="1"/>
          </p:cNvPicPr>
          <p:nvPr/>
        </p:nvPicPr>
        <p:blipFill>
          <a:blip r:embed="rId2"/>
          <a:stretch>
            <a:fillRect/>
          </a:stretch>
        </p:blipFill>
        <p:spPr>
          <a:xfrm>
            <a:off x="6720760" y="4093858"/>
            <a:ext cx="5032347" cy="1536941"/>
          </a:xfrm>
          <a:prstGeom prst="rect">
            <a:avLst/>
          </a:prstGeom>
          <a:ln>
            <a:solidFill>
              <a:schemeClr val="tx1"/>
            </a:solidFill>
          </a:ln>
        </p:spPr>
      </p:pic>
      <p:pic>
        <p:nvPicPr>
          <p:cNvPr id="9" name="Bildobjekt 8">
            <a:extLst>
              <a:ext uri="{FF2B5EF4-FFF2-40B4-BE49-F238E27FC236}">
                <a16:creationId xmlns:a16="http://schemas.microsoft.com/office/drawing/2014/main" id="{C9759F87-E559-4E8F-B46A-45F4BB52FA67}"/>
              </a:ext>
            </a:extLst>
          </p:cNvPr>
          <p:cNvPicPr>
            <a:picLocks noChangeAspect="1"/>
          </p:cNvPicPr>
          <p:nvPr/>
        </p:nvPicPr>
        <p:blipFill>
          <a:blip r:embed="rId3"/>
          <a:stretch>
            <a:fillRect/>
          </a:stretch>
        </p:blipFill>
        <p:spPr>
          <a:xfrm>
            <a:off x="6947133" y="2638590"/>
            <a:ext cx="4612897" cy="902668"/>
          </a:xfrm>
          <a:prstGeom prst="rect">
            <a:avLst/>
          </a:prstGeom>
          <a:ln>
            <a:solidFill>
              <a:schemeClr val="tx1"/>
            </a:solidFill>
          </a:ln>
        </p:spPr>
      </p:pic>
    </p:spTree>
    <p:extLst>
      <p:ext uri="{BB962C8B-B14F-4D97-AF65-F5344CB8AC3E}">
        <p14:creationId xmlns:p14="http://schemas.microsoft.com/office/powerpoint/2010/main" val="294517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236C46B-98B5-41A4-9FE7-5498AA161FAB}"/>
              </a:ext>
            </a:extLst>
          </p:cNvPr>
          <p:cNvSpPr/>
          <p:nvPr/>
        </p:nvSpPr>
        <p:spPr>
          <a:xfrm>
            <a:off x="1001085" y="1188707"/>
            <a:ext cx="7169791" cy="5016758"/>
          </a:xfrm>
          <a:prstGeom prst="rect">
            <a:avLst/>
          </a:prstGeom>
        </p:spPr>
        <p:txBody>
          <a:bodyPr wrap="square">
            <a:spAutoFit/>
          </a:bodyPr>
          <a:lstStyle/>
          <a:p>
            <a:r>
              <a:rPr lang="sv-SE" sz="1600" u="sng" dirty="0">
                <a:latin typeface="Garamond" panose="02020404030301010803" pitchFamily="18" charset="0"/>
              </a:rPr>
              <a:t>Mall </a:t>
            </a:r>
            <a:r>
              <a:rPr lang="sv-SE" sz="1600" b="1" u="sng" dirty="0">
                <a:latin typeface="Garamond" panose="02020404030301010803" pitchFamily="18" charset="0"/>
              </a:rPr>
              <a:t>Vaccination säsongsinfluensa/covid-19:</a:t>
            </a:r>
          </a:p>
          <a:p>
            <a:endParaRPr lang="sv-SE" sz="1600" b="1" u="sng" dirty="0">
              <a:latin typeface="Garamond" panose="02020404030301010803" pitchFamily="18" charset="0"/>
            </a:endParaRPr>
          </a:p>
          <a:p>
            <a:pPr marL="285750" indent="-285750">
              <a:buFont typeface="Arial" panose="020B0604020202020204" pitchFamily="34" charset="0"/>
              <a:buChar char="•"/>
            </a:pPr>
            <a:r>
              <a:rPr lang="sv-SE" sz="1600" dirty="0">
                <a:latin typeface="Garamond" panose="02020404030301010803" pitchFamily="18" charset="0"/>
              </a:rPr>
              <a:t>Dokumentera aktuell Diagnoskod samt Åtgärdskod.</a:t>
            </a:r>
            <a:br>
              <a:rPr lang="sv-SE" sz="1600" dirty="0">
                <a:latin typeface="Garamond" panose="02020404030301010803" pitchFamily="18" charset="0"/>
              </a:rPr>
            </a:br>
            <a:r>
              <a:rPr lang="sv-SE" sz="1600" b="1" dirty="0">
                <a:latin typeface="Garamond" panose="02020404030301010803" pitchFamily="18" charset="0"/>
              </a:rPr>
              <a:t>Obs! </a:t>
            </a:r>
            <a:r>
              <a:rPr lang="sv-SE" sz="1600" dirty="0">
                <a:latin typeface="Garamond" panose="02020404030301010803" pitchFamily="18" charset="0"/>
              </a:rPr>
              <a:t>ICD10 kod är inte lika viktig i kommunen som i regionen. </a:t>
            </a:r>
            <a:br>
              <a:rPr lang="sv-SE" sz="1600" dirty="0">
                <a:latin typeface="Garamond" panose="02020404030301010803" pitchFamily="18" charset="0"/>
              </a:rPr>
            </a:br>
            <a:r>
              <a:rPr lang="sv-SE" sz="1600" dirty="0">
                <a:latin typeface="Garamond" panose="02020404030301010803" pitchFamily="18" charset="0"/>
              </a:rPr>
              <a:t>Men är ändå önskvärt att kommunerna registrerar denna.</a:t>
            </a:r>
          </a:p>
          <a:p>
            <a:endParaRPr lang="sv-SE" sz="1600" dirty="0">
              <a:latin typeface="Garamond" panose="02020404030301010803" pitchFamily="18" charset="0"/>
            </a:endParaRPr>
          </a:p>
          <a:p>
            <a:r>
              <a:rPr lang="sv-SE" sz="1600" b="1" u="sng" dirty="0">
                <a:latin typeface="Garamond" panose="02020404030301010803" pitchFamily="18" charset="0"/>
              </a:rPr>
              <a:t>Enbart Influensavaccination</a:t>
            </a:r>
          </a:p>
          <a:p>
            <a:r>
              <a:rPr lang="sv-SE" sz="1600" b="1" dirty="0">
                <a:latin typeface="Garamond" panose="02020404030301010803" pitchFamily="18" charset="0"/>
              </a:rPr>
              <a:t>HD</a:t>
            </a:r>
            <a:r>
              <a:rPr lang="sv-SE" sz="1600" dirty="0">
                <a:latin typeface="Garamond" panose="02020404030301010803" pitchFamily="18" charset="0"/>
              </a:rPr>
              <a:t> (ICD10): </a:t>
            </a:r>
            <a:r>
              <a:rPr lang="sv-SE" sz="1600" b="1" dirty="0">
                <a:latin typeface="Garamond" panose="02020404030301010803" pitchFamily="18" charset="0"/>
              </a:rPr>
              <a:t>Z251</a:t>
            </a:r>
            <a:r>
              <a:rPr lang="sv-SE" sz="1600" dirty="0">
                <a:latin typeface="Garamond" panose="02020404030301010803" pitchFamily="18" charset="0"/>
              </a:rPr>
              <a:t> Vaccination avseende influensa</a:t>
            </a:r>
          </a:p>
          <a:p>
            <a:r>
              <a:rPr lang="sv-SE" sz="1600" b="1" dirty="0">
                <a:latin typeface="Garamond" panose="02020404030301010803" pitchFamily="18" charset="0"/>
              </a:rPr>
              <a:t>Åtgärdskod</a:t>
            </a:r>
            <a:r>
              <a:rPr lang="sv-SE" sz="1600" dirty="0">
                <a:latin typeface="Garamond" panose="02020404030301010803" pitchFamily="18" charset="0"/>
              </a:rPr>
              <a:t> (KVA): </a:t>
            </a:r>
            <a:r>
              <a:rPr lang="sv-SE" sz="1600" b="1" dirty="0">
                <a:latin typeface="Garamond" panose="02020404030301010803" pitchFamily="18" charset="0"/>
              </a:rPr>
              <a:t>DT030</a:t>
            </a:r>
            <a:r>
              <a:rPr lang="sv-SE" sz="1600" dirty="0">
                <a:latin typeface="Garamond" panose="02020404030301010803" pitchFamily="18" charset="0"/>
              </a:rPr>
              <a:t> Vaccination</a:t>
            </a:r>
          </a:p>
          <a:p>
            <a:endParaRPr lang="sv-SE" sz="1600" dirty="0">
              <a:latin typeface="Garamond" panose="02020404030301010803" pitchFamily="18" charset="0"/>
            </a:endParaRPr>
          </a:p>
          <a:p>
            <a:r>
              <a:rPr lang="sv-SE" sz="1600" b="1" u="sng" dirty="0">
                <a:latin typeface="Garamond" panose="02020404030301010803" pitchFamily="18" charset="0"/>
              </a:rPr>
              <a:t>Enbart Covid-19 vaccination</a:t>
            </a:r>
          </a:p>
          <a:p>
            <a:r>
              <a:rPr lang="sv-SE" sz="1600" b="1" dirty="0">
                <a:latin typeface="Garamond" panose="02020404030301010803" pitchFamily="18" charset="0"/>
              </a:rPr>
              <a:t>HD</a:t>
            </a:r>
            <a:r>
              <a:rPr lang="sv-SE" sz="1600" dirty="0">
                <a:latin typeface="Garamond" panose="02020404030301010803" pitchFamily="18" charset="0"/>
              </a:rPr>
              <a:t> (ICD10): </a:t>
            </a:r>
            <a:r>
              <a:rPr lang="sv-SE" sz="1600" b="1" dirty="0">
                <a:latin typeface="Garamond" panose="02020404030301010803" pitchFamily="18" charset="0"/>
              </a:rPr>
              <a:t>U119</a:t>
            </a:r>
            <a:r>
              <a:rPr lang="sv-SE" sz="1600" dirty="0">
                <a:latin typeface="Garamond" panose="02020404030301010803" pitchFamily="18" charset="0"/>
              </a:rPr>
              <a:t> Kontakt för vaccination mot covid-19</a:t>
            </a:r>
          </a:p>
          <a:p>
            <a:r>
              <a:rPr lang="sv-SE" sz="1600" b="1" dirty="0">
                <a:latin typeface="Garamond" panose="02020404030301010803" pitchFamily="18" charset="0"/>
              </a:rPr>
              <a:t>Åtgärdskod</a:t>
            </a:r>
            <a:r>
              <a:rPr lang="sv-SE" sz="1600" dirty="0">
                <a:latin typeface="Garamond" panose="02020404030301010803" pitchFamily="18" charset="0"/>
              </a:rPr>
              <a:t> (KVA): </a:t>
            </a:r>
            <a:r>
              <a:rPr lang="sv-SE" sz="1600" b="1" dirty="0">
                <a:latin typeface="Garamond" panose="02020404030301010803" pitchFamily="18" charset="0"/>
              </a:rPr>
              <a:t>DT030</a:t>
            </a:r>
            <a:r>
              <a:rPr lang="sv-SE" sz="1600" dirty="0">
                <a:latin typeface="Garamond" panose="02020404030301010803" pitchFamily="18" charset="0"/>
              </a:rPr>
              <a:t> Vaccination</a:t>
            </a:r>
          </a:p>
          <a:p>
            <a:endParaRPr lang="sv-SE" sz="1600" dirty="0">
              <a:latin typeface="Garamond" panose="02020404030301010803" pitchFamily="18" charset="0"/>
            </a:endParaRPr>
          </a:p>
          <a:p>
            <a:r>
              <a:rPr lang="sv-SE" sz="1600" b="1" u="sng" dirty="0">
                <a:latin typeface="Garamond" panose="02020404030301010803" pitchFamily="18" charset="0"/>
              </a:rPr>
              <a:t>Både influensa och Covid-19 vaccination</a:t>
            </a:r>
          </a:p>
          <a:p>
            <a:r>
              <a:rPr lang="sv-SE" sz="1600" b="1" dirty="0">
                <a:latin typeface="Garamond" panose="02020404030301010803" pitchFamily="18" charset="0"/>
              </a:rPr>
              <a:t>HD</a:t>
            </a:r>
            <a:r>
              <a:rPr lang="sv-SE" sz="1600" dirty="0">
                <a:latin typeface="Garamond" panose="02020404030301010803" pitchFamily="18" charset="0"/>
              </a:rPr>
              <a:t> (ICD10): </a:t>
            </a:r>
            <a:r>
              <a:rPr lang="sv-SE" sz="1600" b="1" dirty="0">
                <a:latin typeface="Garamond" panose="02020404030301010803" pitchFamily="18" charset="0"/>
              </a:rPr>
              <a:t>Z278</a:t>
            </a:r>
            <a:r>
              <a:rPr lang="sv-SE" sz="1600" dirty="0">
                <a:latin typeface="Garamond" panose="02020404030301010803" pitchFamily="18" charset="0"/>
              </a:rPr>
              <a:t> Vaccination avseende andra kombinationer av infektionssjukdomar</a:t>
            </a:r>
          </a:p>
          <a:p>
            <a:r>
              <a:rPr lang="sv-SE" sz="1600" b="1" dirty="0">
                <a:latin typeface="Garamond" panose="02020404030301010803" pitchFamily="18" charset="0"/>
              </a:rPr>
              <a:t>Åtgärdskod</a:t>
            </a:r>
            <a:r>
              <a:rPr lang="sv-SE" sz="1600" dirty="0">
                <a:latin typeface="Garamond" panose="02020404030301010803" pitchFamily="18" charset="0"/>
              </a:rPr>
              <a:t> (KVA): </a:t>
            </a:r>
            <a:r>
              <a:rPr lang="sv-SE" sz="1600" b="1" dirty="0">
                <a:latin typeface="Garamond" panose="02020404030301010803" pitchFamily="18" charset="0"/>
              </a:rPr>
              <a:t>DT030</a:t>
            </a:r>
            <a:r>
              <a:rPr lang="sv-SE" sz="1600" dirty="0">
                <a:latin typeface="Garamond" panose="02020404030301010803" pitchFamily="18" charset="0"/>
              </a:rPr>
              <a:t> Vaccination</a:t>
            </a:r>
          </a:p>
          <a:p>
            <a:endParaRPr lang="sv-SE" sz="1600" dirty="0">
              <a:latin typeface="Garamond" panose="02020404030301010803" pitchFamily="18" charset="0"/>
            </a:endParaRPr>
          </a:p>
          <a:p>
            <a:pPr marL="285750" indent="-285750">
              <a:buFont typeface="Arial" panose="020B0604020202020204" pitchFamily="34" charset="0"/>
              <a:buChar char="•"/>
            </a:pPr>
            <a:r>
              <a:rPr lang="sv-SE" sz="1600" dirty="0">
                <a:latin typeface="Garamond" panose="02020404030301010803" pitchFamily="18" charset="0"/>
              </a:rPr>
              <a:t>När anteckningen är klar, </a:t>
            </a:r>
            <a:r>
              <a:rPr lang="sv-SE" sz="1600" b="1" dirty="0">
                <a:latin typeface="Garamond" panose="02020404030301010803" pitchFamily="18" charset="0"/>
              </a:rPr>
              <a:t>Signera</a:t>
            </a:r>
            <a:r>
              <a:rPr lang="sv-SE" sz="1600" dirty="0">
                <a:latin typeface="Garamond" panose="02020404030301010803" pitchFamily="18" charset="0"/>
              </a:rPr>
              <a:t> anteckningen. </a:t>
            </a:r>
          </a:p>
          <a:p>
            <a:r>
              <a:rPr lang="sv-SE" sz="1600" dirty="0">
                <a:latin typeface="Garamond" panose="02020404030301010803" pitchFamily="18" charset="0"/>
              </a:rPr>
              <a:t> </a:t>
            </a:r>
            <a:endParaRPr lang="sv-SE" sz="1600" dirty="0"/>
          </a:p>
        </p:txBody>
      </p:sp>
      <p:sp>
        <p:nvSpPr>
          <p:cNvPr id="5" name="Rubrik 2">
            <a:extLst>
              <a:ext uri="{FF2B5EF4-FFF2-40B4-BE49-F238E27FC236}">
                <a16:creationId xmlns:a16="http://schemas.microsoft.com/office/drawing/2014/main" id="{38107277-2B5B-4A17-83C2-7F13C80D67A3}"/>
              </a:ext>
            </a:extLst>
          </p:cNvPr>
          <p:cNvSpPr>
            <a:spLocks noGrp="1"/>
          </p:cNvSpPr>
          <p:nvPr>
            <p:ph type="title"/>
          </p:nvPr>
        </p:nvSpPr>
        <p:spPr>
          <a:xfrm>
            <a:off x="1260475" y="87575"/>
            <a:ext cx="9671050" cy="768102"/>
          </a:xfrm>
        </p:spPr>
        <p:txBody>
          <a:bodyPr/>
          <a:lstStyle/>
          <a:p>
            <a:pPr algn="ctr"/>
            <a:r>
              <a:rPr lang="sv-SE" dirty="0"/>
              <a:t>Journalanteckning</a:t>
            </a:r>
          </a:p>
        </p:txBody>
      </p:sp>
      <p:pic>
        <p:nvPicPr>
          <p:cNvPr id="7" name="Bildobjekt 6">
            <a:extLst>
              <a:ext uri="{FF2B5EF4-FFF2-40B4-BE49-F238E27FC236}">
                <a16:creationId xmlns:a16="http://schemas.microsoft.com/office/drawing/2014/main" id="{A28CA3F5-991D-4826-B5A7-67535DFCCEBB}"/>
              </a:ext>
            </a:extLst>
          </p:cNvPr>
          <p:cNvPicPr>
            <a:picLocks noChangeAspect="1"/>
          </p:cNvPicPr>
          <p:nvPr/>
        </p:nvPicPr>
        <p:blipFill rotWithShape="1">
          <a:blip r:embed="rId2"/>
          <a:srcRect r="30954"/>
          <a:stretch/>
        </p:blipFill>
        <p:spPr>
          <a:xfrm>
            <a:off x="6482656" y="2358874"/>
            <a:ext cx="4379052" cy="1810780"/>
          </a:xfrm>
          <a:prstGeom prst="rect">
            <a:avLst/>
          </a:prstGeom>
          <a:ln>
            <a:solidFill>
              <a:schemeClr val="tx1"/>
            </a:solidFill>
          </a:ln>
        </p:spPr>
      </p:pic>
    </p:spTree>
    <p:extLst>
      <p:ext uri="{BB962C8B-B14F-4D97-AF65-F5344CB8AC3E}">
        <p14:creationId xmlns:p14="http://schemas.microsoft.com/office/powerpoint/2010/main" val="49140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CB6C8712-7661-41BC-BAD0-87D78DE786F7}"/>
              </a:ext>
            </a:extLst>
          </p:cNvPr>
          <p:cNvSpPr>
            <a:spLocks noGrp="1"/>
          </p:cNvSpPr>
          <p:nvPr>
            <p:ph type="title"/>
          </p:nvPr>
        </p:nvSpPr>
        <p:spPr>
          <a:xfrm>
            <a:off x="1260475" y="121131"/>
            <a:ext cx="9671050" cy="734546"/>
          </a:xfrm>
        </p:spPr>
        <p:txBody>
          <a:bodyPr/>
          <a:lstStyle/>
          <a:p>
            <a:pPr algn="ctr"/>
            <a:r>
              <a:rPr lang="sv-SE" dirty="0"/>
              <a:t>Journalanteckning</a:t>
            </a:r>
          </a:p>
        </p:txBody>
      </p:sp>
      <p:sp>
        <p:nvSpPr>
          <p:cNvPr id="5" name="textruta 4">
            <a:extLst>
              <a:ext uri="{FF2B5EF4-FFF2-40B4-BE49-F238E27FC236}">
                <a16:creationId xmlns:a16="http://schemas.microsoft.com/office/drawing/2014/main" id="{DDA02775-B18D-4E8C-9EF3-9B5003E6C096}"/>
              </a:ext>
            </a:extLst>
          </p:cNvPr>
          <p:cNvSpPr txBox="1"/>
          <p:nvPr/>
        </p:nvSpPr>
        <p:spPr>
          <a:xfrm>
            <a:off x="679508" y="1731127"/>
            <a:ext cx="6702803" cy="5324535"/>
          </a:xfrm>
          <a:prstGeom prst="rect">
            <a:avLst/>
          </a:prstGeom>
          <a:noFill/>
        </p:spPr>
        <p:txBody>
          <a:bodyPr wrap="square" rtlCol="0">
            <a:spAutoFit/>
          </a:bodyPr>
          <a:lstStyle/>
          <a:p>
            <a:endParaRPr lang="sv-SE" sz="1600" b="1" u="sng" dirty="0">
              <a:latin typeface="Garamond" panose="02020404030301010803" pitchFamily="18" charset="0"/>
            </a:endParaRPr>
          </a:p>
          <a:p>
            <a:pPr marL="285750" indent="-285750">
              <a:buFont typeface="Arial" panose="020B0604020202020204" pitchFamily="34" charset="0"/>
              <a:buChar char="•"/>
            </a:pPr>
            <a:r>
              <a:rPr lang="sv-SE" sz="1600" b="1" dirty="0">
                <a:latin typeface="Garamond" panose="02020404030301010803" pitchFamily="18" charset="0"/>
              </a:rPr>
              <a:t>Prioriteringsgrupp</a:t>
            </a:r>
            <a:r>
              <a:rPr lang="sv-SE" sz="1600" dirty="0">
                <a:latin typeface="Garamond" panose="02020404030301010803" pitchFamily="18" charset="0"/>
              </a:rPr>
              <a:t> </a:t>
            </a:r>
          </a:p>
          <a:p>
            <a:r>
              <a:rPr lang="sv-SE" sz="1600" dirty="0">
                <a:latin typeface="Garamond" panose="02020404030301010803" pitchFamily="18" charset="0"/>
              </a:rPr>
              <a:t>Välj aktuell Prioriteringsgrupp i listan. </a:t>
            </a:r>
          </a:p>
          <a:p>
            <a:r>
              <a:rPr lang="sv-SE" sz="1600" b="1" dirty="0">
                <a:latin typeface="Garamond" panose="02020404030301010803" pitchFamily="18" charset="0"/>
              </a:rPr>
              <a:t>Om</a:t>
            </a:r>
            <a:r>
              <a:rPr lang="sv-SE" sz="1600" dirty="0">
                <a:latin typeface="Garamond" panose="02020404030301010803" pitchFamily="18" charset="0"/>
              </a:rPr>
              <a:t> patienten tillhör prioriteringsgrupp </a:t>
            </a:r>
            <a:r>
              <a:rPr lang="sv-SE" sz="1600" b="1" dirty="0">
                <a:latin typeface="Garamond" panose="02020404030301010803" pitchFamily="18" charset="0"/>
              </a:rPr>
              <a:t>Medicinsk riskgrupp </a:t>
            </a:r>
            <a:r>
              <a:rPr lang="sv-SE" sz="1600" dirty="0">
                <a:latin typeface="Garamond" panose="02020404030301010803" pitchFamily="18" charset="0"/>
              </a:rPr>
              <a:t>–</a:t>
            </a:r>
            <a:r>
              <a:rPr lang="sv-SE" sz="1600" b="1" dirty="0">
                <a:latin typeface="Garamond" panose="02020404030301010803" pitchFamily="18" charset="0"/>
              </a:rPr>
              <a:t> </a:t>
            </a:r>
          </a:p>
          <a:p>
            <a:r>
              <a:rPr lang="sv-SE" sz="1600" dirty="0">
                <a:latin typeface="Garamond" panose="02020404030301010803" pitchFamily="18" charset="0"/>
              </a:rPr>
              <a:t>välj </a:t>
            </a:r>
            <a:r>
              <a:rPr lang="sv-SE" sz="1600" b="1" dirty="0">
                <a:latin typeface="Garamond" panose="02020404030301010803" pitchFamily="18" charset="0"/>
              </a:rPr>
              <a:t>en</a:t>
            </a:r>
            <a:r>
              <a:rPr lang="sv-SE" sz="1600" dirty="0">
                <a:latin typeface="Garamond" panose="02020404030301010803" pitchFamily="18" charset="0"/>
              </a:rPr>
              <a:t> av följande 12 tillstånd nedan och skriv den i rutan </a:t>
            </a:r>
            <a:r>
              <a:rPr lang="sv-SE" sz="1600" b="1" dirty="0">
                <a:latin typeface="Garamond" panose="02020404030301010803" pitchFamily="18" charset="0"/>
              </a:rPr>
              <a:t>Kommentar </a:t>
            </a:r>
          </a:p>
          <a:p>
            <a:r>
              <a:rPr lang="sv-SE" sz="1600" dirty="0">
                <a:latin typeface="Garamond" panose="02020404030301010803" pitchFamily="18" charset="0"/>
              </a:rPr>
              <a:t>(kopiera gärna härifrån, ej siffran):</a:t>
            </a:r>
          </a:p>
          <a:p>
            <a:endParaRPr lang="sv-SE" sz="1600" dirty="0">
              <a:latin typeface="Garamond" panose="02020404030301010803" pitchFamily="18" charset="0"/>
            </a:endParaRPr>
          </a:p>
          <a:p>
            <a:pPr marL="342900" indent="-342900">
              <a:buAutoNum type="arabicPeriod"/>
            </a:pPr>
            <a:r>
              <a:rPr lang="sv-SE" sz="1600" dirty="0">
                <a:latin typeface="Garamond" panose="02020404030301010803" pitchFamily="18" charset="0"/>
              </a:rPr>
              <a:t>Kronisk hjärtsjukdom</a:t>
            </a:r>
          </a:p>
          <a:p>
            <a:pPr marL="342900" indent="-342900">
              <a:buAutoNum type="arabicPeriod"/>
            </a:pPr>
            <a:r>
              <a:rPr lang="sv-SE" sz="1600" dirty="0">
                <a:latin typeface="Garamond" panose="02020404030301010803" pitchFamily="18" charset="0"/>
              </a:rPr>
              <a:t>Kronisk lungsjukdom</a:t>
            </a:r>
          </a:p>
          <a:p>
            <a:pPr marL="342900" indent="-342900">
              <a:buAutoNum type="arabicPeriod"/>
            </a:pPr>
            <a:r>
              <a:rPr lang="sv-SE" sz="1600" dirty="0">
                <a:latin typeface="Garamond" panose="02020404030301010803" pitchFamily="18" charset="0"/>
              </a:rPr>
              <a:t>Andra tillstånd som leder till nedsatt lungfunktion</a:t>
            </a:r>
          </a:p>
          <a:p>
            <a:pPr marL="342900" indent="-342900">
              <a:buAutoNum type="arabicPeriod"/>
            </a:pPr>
            <a:r>
              <a:rPr lang="sv-SE" sz="1600" dirty="0">
                <a:latin typeface="Garamond" panose="02020404030301010803" pitchFamily="18" charset="0"/>
              </a:rPr>
              <a:t>Kronisk leversjukdom</a:t>
            </a:r>
          </a:p>
          <a:p>
            <a:pPr marL="342900" indent="-342900">
              <a:buAutoNum type="arabicPeriod"/>
            </a:pPr>
            <a:r>
              <a:rPr lang="sv-SE" sz="1600" dirty="0">
                <a:latin typeface="Garamond" panose="02020404030301010803" pitchFamily="18" charset="0"/>
              </a:rPr>
              <a:t>Kronisk njursvikt</a:t>
            </a:r>
          </a:p>
          <a:p>
            <a:pPr marL="342900" indent="-342900">
              <a:buAutoNum type="arabicPeriod"/>
            </a:pPr>
            <a:r>
              <a:rPr lang="sv-SE" sz="1600" dirty="0">
                <a:latin typeface="Garamond" panose="02020404030301010803" pitchFamily="18" charset="0"/>
              </a:rPr>
              <a:t>Diabetes mellitus</a:t>
            </a:r>
          </a:p>
          <a:p>
            <a:pPr marL="342900" indent="-342900">
              <a:buAutoNum type="arabicPeriod"/>
            </a:pPr>
            <a:r>
              <a:rPr lang="sv-SE" sz="1600" dirty="0">
                <a:latin typeface="Garamond" panose="02020404030301010803" pitchFamily="18" charset="0"/>
              </a:rPr>
              <a:t>Bristande mjältfunktion eller saknar mjälte</a:t>
            </a:r>
          </a:p>
          <a:p>
            <a:pPr marL="342900" indent="-342900">
              <a:buAutoNum type="arabicPeriod"/>
            </a:pPr>
            <a:r>
              <a:rPr lang="sv-SE" sz="1600" dirty="0">
                <a:latin typeface="Garamond" panose="02020404030301010803" pitchFamily="18" charset="0"/>
              </a:rPr>
              <a:t>Cystisk fibros</a:t>
            </a:r>
          </a:p>
          <a:p>
            <a:pPr marL="342900" indent="-342900">
              <a:buAutoNum type="arabicPeriod"/>
            </a:pPr>
            <a:r>
              <a:rPr lang="sv-SE" sz="1600" dirty="0">
                <a:latin typeface="Garamond" panose="02020404030301010803" pitchFamily="18" charset="0"/>
              </a:rPr>
              <a:t>Likvorläckage eller barriärskada till följd av kirurgi eller trauma mot skallen</a:t>
            </a:r>
          </a:p>
          <a:p>
            <a:pPr marL="342900" indent="-342900">
              <a:buAutoNum type="arabicPeriod"/>
            </a:pPr>
            <a:r>
              <a:rPr lang="sv-SE" sz="1600" dirty="0">
                <a:latin typeface="Garamond" panose="02020404030301010803" pitchFamily="18" charset="0"/>
              </a:rPr>
              <a:t>Cochleaimplantat</a:t>
            </a:r>
          </a:p>
          <a:p>
            <a:pPr marL="342900" indent="-342900">
              <a:buAutoNum type="arabicPeriod"/>
            </a:pPr>
            <a:r>
              <a:rPr lang="sv-SE" sz="1600" dirty="0">
                <a:latin typeface="Garamond" panose="02020404030301010803" pitchFamily="18" charset="0"/>
              </a:rPr>
              <a:t>Nedsatt immunförsvar på grund av sjukdom eller behandling</a:t>
            </a:r>
          </a:p>
          <a:p>
            <a:pPr marL="342900" indent="-342900">
              <a:buAutoNum type="arabicPeriod"/>
            </a:pPr>
            <a:r>
              <a:rPr lang="sv-SE" sz="1600" dirty="0">
                <a:latin typeface="Garamond" panose="02020404030301010803" pitchFamily="18" charset="0"/>
              </a:rPr>
              <a:t>Organtransplantation </a:t>
            </a:r>
          </a:p>
          <a:p>
            <a:endParaRPr lang="sv-SE" b="1" dirty="0">
              <a:latin typeface="Garamond" panose="02020404030301010803" pitchFamily="18" charset="0"/>
            </a:endParaRPr>
          </a:p>
          <a:p>
            <a:endParaRPr lang="sv-SE" u="sng" dirty="0">
              <a:latin typeface="Garamond" panose="02020404030301010803" pitchFamily="18" charset="0"/>
            </a:endParaRPr>
          </a:p>
        </p:txBody>
      </p:sp>
      <p:pic>
        <p:nvPicPr>
          <p:cNvPr id="6" name="Bildobjekt 5">
            <a:extLst>
              <a:ext uri="{FF2B5EF4-FFF2-40B4-BE49-F238E27FC236}">
                <a16:creationId xmlns:a16="http://schemas.microsoft.com/office/drawing/2014/main" id="{012A3AEF-F0FA-47D4-819B-258AFAA4E445}"/>
              </a:ext>
            </a:extLst>
          </p:cNvPr>
          <p:cNvPicPr/>
          <p:nvPr/>
        </p:nvPicPr>
        <p:blipFill>
          <a:blip r:embed="rId2"/>
          <a:stretch>
            <a:fillRect/>
          </a:stretch>
        </p:blipFill>
        <p:spPr>
          <a:xfrm>
            <a:off x="6096000" y="3724960"/>
            <a:ext cx="5760720" cy="1122680"/>
          </a:xfrm>
          <a:prstGeom prst="rect">
            <a:avLst/>
          </a:prstGeom>
          <a:ln>
            <a:solidFill>
              <a:schemeClr val="tx1"/>
            </a:solidFill>
          </a:ln>
        </p:spPr>
      </p:pic>
      <p:pic>
        <p:nvPicPr>
          <p:cNvPr id="7" name="Bildobjekt 6">
            <a:extLst>
              <a:ext uri="{FF2B5EF4-FFF2-40B4-BE49-F238E27FC236}">
                <a16:creationId xmlns:a16="http://schemas.microsoft.com/office/drawing/2014/main" id="{A3B3ED5E-9232-4B0E-B401-34A94831BBF9}"/>
              </a:ext>
            </a:extLst>
          </p:cNvPr>
          <p:cNvPicPr>
            <a:picLocks noChangeAspect="1"/>
          </p:cNvPicPr>
          <p:nvPr/>
        </p:nvPicPr>
        <p:blipFill>
          <a:blip r:embed="rId3"/>
          <a:stretch>
            <a:fillRect/>
          </a:stretch>
        </p:blipFill>
        <p:spPr>
          <a:xfrm>
            <a:off x="6602734" y="2500041"/>
            <a:ext cx="4747252" cy="928959"/>
          </a:xfrm>
          <a:prstGeom prst="rect">
            <a:avLst/>
          </a:prstGeom>
          <a:ln>
            <a:solidFill>
              <a:schemeClr val="tx1"/>
            </a:solidFill>
          </a:ln>
        </p:spPr>
      </p:pic>
      <p:sp>
        <p:nvSpPr>
          <p:cNvPr id="2" name="Rektangel 1">
            <a:extLst>
              <a:ext uri="{FF2B5EF4-FFF2-40B4-BE49-F238E27FC236}">
                <a16:creationId xmlns:a16="http://schemas.microsoft.com/office/drawing/2014/main" id="{436E10A5-C33B-4FD0-9A5A-1B5696066028}"/>
              </a:ext>
            </a:extLst>
          </p:cNvPr>
          <p:cNvSpPr/>
          <p:nvPr/>
        </p:nvSpPr>
        <p:spPr>
          <a:xfrm>
            <a:off x="679508" y="653909"/>
            <a:ext cx="11177212" cy="1077218"/>
          </a:xfrm>
          <a:prstGeom prst="rect">
            <a:avLst/>
          </a:prstGeom>
        </p:spPr>
        <p:txBody>
          <a:bodyPr wrap="square">
            <a:spAutoFit/>
          </a:bodyPr>
          <a:lstStyle/>
          <a:p>
            <a:r>
              <a:rPr lang="sv-SE" sz="1600" u="sng" dirty="0">
                <a:latin typeface="Garamond" panose="02020404030301010803" pitchFamily="18" charset="0"/>
              </a:rPr>
              <a:t>Mall </a:t>
            </a:r>
            <a:r>
              <a:rPr lang="sv-SE" sz="1600" b="1" u="sng" dirty="0">
                <a:latin typeface="Garamond" panose="02020404030301010803" pitchFamily="18" charset="0"/>
              </a:rPr>
              <a:t>Vaccination pneumokocker</a:t>
            </a:r>
            <a:r>
              <a:rPr lang="sv-SE" sz="1600" u="sng" dirty="0">
                <a:latin typeface="Garamond" panose="02020404030301010803" pitchFamily="18" charset="0"/>
              </a:rPr>
              <a:t>:</a:t>
            </a:r>
          </a:p>
          <a:p>
            <a:r>
              <a:rPr lang="sv-SE" sz="1600" dirty="0">
                <a:latin typeface="Garamond" panose="02020404030301010803" pitchFamily="18" charset="0"/>
              </a:rPr>
              <a:t>Fyll i aktuell information i anteckningen. </a:t>
            </a:r>
          </a:p>
          <a:p>
            <a:r>
              <a:rPr lang="sv-SE" sz="1600" b="1" u="sng" dirty="0">
                <a:latin typeface="Garamond" panose="02020404030301010803" pitchFamily="18" charset="0"/>
              </a:rPr>
              <a:t>Observera</a:t>
            </a:r>
            <a:r>
              <a:rPr lang="sv-SE" sz="1600" u="sng" dirty="0">
                <a:latin typeface="Garamond" panose="02020404030301010803" pitchFamily="18" charset="0"/>
              </a:rPr>
              <a:t>:</a:t>
            </a:r>
            <a:r>
              <a:rPr lang="sv-SE" sz="1600" dirty="0">
                <a:latin typeface="Garamond" panose="02020404030301010803" pitchFamily="18" charset="0"/>
              </a:rPr>
              <a:t> Tillstånd för patienter </a:t>
            </a:r>
            <a:r>
              <a:rPr lang="sv-SE" sz="1600" u="sng" dirty="0">
                <a:latin typeface="Garamond" panose="02020404030301010803" pitchFamily="18" charset="0"/>
              </a:rPr>
              <a:t>som tillhör riskgrupp </a:t>
            </a:r>
            <a:r>
              <a:rPr lang="sv-SE" sz="1600" dirty="0">
                <a:latin typeface="Garamond" panose="02020404030301010803" pitchFamily="18" charset="0"/>
              </a:rPr>
              <a:t>ska skrivas i kommentarsfältet under sökordet </a:t>
            </a:r>
            <a:r>
              <a:rPr lang="sv-SE" sz="1600" b="1" dirty="0">
                <a:latin typeface="Garamond" panose="02020404030301010803" pitchFamily="18" charset="0"/>
              </a:rPr>
              <a:t>Prioriteringsgrupp</a:t>
            </a:r>
            <a:r>
              <a:rPr lang="sv-SE" sz="1600" dirty="0">
                <a:latin typeface="Garamond" panose="02020404030301010803" pitchFamily="18" charset="0"/>
              </a:rPr>
              <a:t>. Informationen i Kommentar hämtas upp till Nationellt register. Kan endast vara </a:t>
            </a:r>
            <a:r>
              <a:rPr lang="sv-SE" sz="1600" b="1" dirty="0">
                <a:latin typeface="Garamond" panose="02020404030301010803" pitchFamily="18" charset="0"/>
              </a:rPr>
              <a:t>en</a:t>
            </a:r>
            <a:r>
              <a:rPr lang="sv-SE" sz="1600" dirty="0">
                <a:latin typeface="Garamond" panose="02020404030301010803" pitchFamily="18" charset="0"/>
              </a:rPr>
              <a:t> av de 12 tillstånd som listas nedan. </a:t>
            </a:r>
          </a:p>
        </p:txBody>
      </p:sp>
    </p:spTree>
    <p:extLst>
      <p:ext uri="{BB962C8B-B14F-4D97-AF65-F5344CB8AC3E}">
        <p14:creationId xmlns:p14="http://schemas.microsoft.com/office/powerpoint/2010/main" val="115929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2F5C0243-3532-4FE1-9E60-2144B336E66E}"/>
              </a:ext>
            </a:extLst>
          </p:cNvPr>
          <p:cNvSpPr>
            <a:spLocks noGrp="1"/>
          </p:cNvSpPr>
          <p:nvPr>
            <p:ph type="title"/>
          </p:nvPr>
        </p:nvSpPr>
        <p:spPr>
          <a:xfrm>
            <a:off x="1260475" y="87575"/>
            <a:ext cx="9671050" cy="726157"/>
          </a:xfrm>
        </p:spPr>
        <p:txBody>
          <a:bodyPr/>
          <a:lstStyle/>
          <a:p>
            <a:pPr algn="ctr"/>
            <a:r>
              <a:rPr lang="sv-SE" dirty="0"/>
              <a:t>Journalanteckning</a:t>
            </a:r>
          </a:p>
        </p:txBody>
      </p:sp>
      <p:sp>
        <p:nvSpPr>
          <p:cNvPr id="5" name="Rektangel 4">
            <a:extLst>
              <a:ext uri="{FF2B5EF4-FFF2-40B4-BE49-F238E27FC236}">
                <a16:creationId xmlns:a16="http://schemas.microsoft.com/office/drawing/2014/main" id="{226EDDC7-99B8-4E55-A632-EF7D9B8D34E3}"/>
              </a:ext>
            </a:extLst>
          </p:cNvPr>
          <p:cNvSpPr/>
          <p:nvPr/>
        </p:nvSpPr>
        <p:spPr>
          <a:xfrm>
            <a:off x="850083" y="1079812"/>
            <a:ext cx="8168081" cy="1754326"/>
          </a:xfrm>
          <a:prstGeom prst="rect">
            <a:avLst/>
          </a:prstGeom>
        </p:spPr>
        <p:txBody>
          <a:bodyPr wrap="square">
            <a:spAutoFit/>
          </a:bodyPr>
          <a:lstStyle/>
          <a:p>
            <a:r>
              <a:rPr lang="sv-SE" u="sng" dirty="0">
                <a:latin typeface="Garamond" panose="02020404030301010803" pitchFamily="18" charset="0"/>
              </a:rPr>
              <a:t>Mall </a:t>
            </a:r>
            <a:r>
              <a:rPr lang="sv-SE" b="1" u="sng" dirty="0">
                <a:latin typeface="Garamond" panose="02020404030301010803" pitchFamily="18" charset="0"/>
              </a:rPr>
              <a:t>Vaccination pneumokocker:</a:t>
            </a:r>
          </a:p>
          <a:p>
            <a:endParaRPr lang="sv-SE" b="1" u="sng" dirty="0">
              <a:latin typeface="Garamond" panose="02020404030301010803" pitchFamily="18" charset="0"/>
            </a:endParaRPr>
          </a:p>
          <a:p>
            <a:pPr marL="285750" indent="-285750">
              <a:buFont typeface="Arial" panose="020B0604020202020204" pitchFamily="34" charset="0"/>
              <a:buChar char="•"/>
            </a:pPr>
            <a:r>
              <a:rPr lang="sv-SE" dirty="0">
                <a:latin typeface="Garamond" panose="02020404030301010803" pitchFamily="18" charset="0"/>
              </a:rPr>
              <a:t>Dokumentera aktuell Diagnoskod, Åtgärdskod samt ATC kod:</a:t>
            </a:r>
          </a:p>
          <a:p>
            <a:endParaRPr lang="sv-SE" dirty="0">
              <a:latin typeface="Garamond" panose="02020404030301010803" pitchFamily="18" charset="0"/>
            </a:endParaRPr>
          </a:p>
          <a:p>
            <a:r>
              <a:rPr lang="sv-SE" b="1" dirty="0">
                <a:latin typeface="Garamond" panose="02020404030301010803" pitchFamily="18" charset="0"/>
              </a:rPr>
              <a:t>HD</a:t>
            </a:r>
            <a:r>
              <a:rPr lang="sv-SE" dirty="0">
                <a:latin typeface="Garamond" panose="02020404030301010803" pitchFamily="18" charset="0"/>
              </a:rPr>
              <a:t> (ICD10): </a:t>
            </a:r>
            <a:r>
              <a:rPr lang="sv-SE" b="1" dirty="0">
                <a:latin typeface="Garamond" panose="02020404030301010803" pitchFamily="18" charset="0"/>
              </a:rPr>
              <a:t>Z238</a:t>
            </a:r>
            <a:r>
              <a:rPr lang="sv-SE" dirty="0">
                <a:latin typeface="Garamond" panose="02020404030301010803" pitchFamily="18" charset="0"/>
              </a:rPr>
              <a:t> Vaccination avseende andra specificerade enstaka bakteriesjukdomar</a:t>
            </a:r>
          </a:p>
          <a:p>
            <a:r>
              <a:rPr lang="sv-SE" b="1" dirty="0">
                <a:latin typeface="Garamond" panose="02020404030301010803" pitchFamily="18" charset="0"/>
              </a:rPr>
              <a:t>Åtgärdskod</a:t>
            </a:r>
            <a:r>
              <a:rPr lang="sv-SE" dirty="0">
                <a:latin typeface="Garamond" panose="02020404030301010803" pitchFamily="18" charset="0"/>
              </a:rPr>
              <a:t> (KVA): </a:t>
            </a:r>
            <a:r>
              <a:rPr lang="sv-SE" b="1" dirty="0">
                <a:latin typeface="Garamond" panose="02020404030301010803" pitchFamily="18" charset="0"/>
              </a:rPr>
              <a:t>DT030</a:t>
            </a:r>
            <a:r>
              <a:rPr lang="sv-SE" dirty="0">
                <a:latin typeface="Garamond" panose="02020404030301010803" pitchFamily="18" charset="0"/>
              </a:rPr>
              <a:t> Vaccination</a:t>
            </a:r>
          </a:p>
        </p:txBody>
      </p:sp>
      <p:pic>
        <p:nvPicPr>
          <p:cNvPr id="6" name="Bildobjekt 5">
            <a:extLst>
              <a:ext uri="{FF2B5EF4-FFF2-40B4-BE49-F238E27FC236}">
                <a16:creationId xmlns:a16="http://schemas.microsoft.com/office/drawing/2014/main" id="{083EE6AF-1667-4353-9DCF-107ED8AB7ACA}"/>
              </a:ext>
            </a:extLst>
          </p:cNvPr>
          <p:cNvPicPr>
            <a:picLocks noChangeAspect="1"/>
          </p:cNvPicPr>
          <p:nvPr/>
        </p:nvPicPr>
        <p:blipFill rotWithShape="1">
          <a:blip r:embed="rId2"/>
          <a:srcRect r="30954"/>
          <a:stretch/>
        </p:blipFill>
        <p:spPr>
          <a:xfrm>
            <a:off x="1434519" y="3256170"/>
            <a:ext cx="4379052" cy="1810780"/>
          </a:xfrm>
          <a:prstGeom prst="rect">
            <a:avLst/>
          </a:prstGeom>
          <a:ln>
            <a:solidFill>
              <a:schemeClr val="tx1"/>
            </a:solidFill>
          </a:ln>
        </p:spPr>
      </p:pic>
      <p:sp>
        <p:nvSpPr>
          <p:cNvPr id="7" name="Rektangel 6">
            <a:extLst>
              <a:ext uri="{FF2B5EF4-FFF2-40B4-BE49-F238E27FC236}">
                <a16:creationId xmlns:a16="http://schemas.microsoft.com/office/drawing/2014/main" id="{AF1877FE-796D-438E-81FD-3BC82C524B01}"/>
              </a:ext>
            </a:extLst>
          </p:cNvPr>
          <p:cNvSpPr/>
          <p:nvPr/>
        </p:nvSpPr>
        <p:spPr>
          <a:xfrm>
            <a:off x="3457972" y="5410098"/>
            <a:ext cx="4873385" cy="369332"/>
          </a:xfrm>
          <a:prstGeom prst="rect">
            <a:avLst/>
          </a:prstGeom>
        </p:spPr>
        <p:txBody>
          <a:bodyPr wrap="none">
            <a:spAutoFit/>
          </a:bodyPr>
          <a:lstStyle/>
          <a:p>
            <a:pPr marL="285750" indent="-285750">
              <a:buFont typeface="Arial" panose="020B0604020202020204" pitchFamily="34" charset="0"/>
              <a:buChar char="•"/>
            </a:pPr>
            <a:r>
              <a:rPr lang="sv-SE" dirty="0">
                <a:latin typeface="Garamond" panose="02020404030301010803" pitchFamily="18" charset="0"/>
              </a:rPr>
              <a:t>När anteckningen är klar, </a:t>
            </a:r>
            <a:r>
              <a:rPr lang="sv-SE" b="1" dirty="0">
                <a:latin typeface="Garamond" panose="02020404030301010803" pitchFamily="18" charset="0"/>
              </a:rPr>
              <a:t>Signera</a:t>
            </a:r>
            <a:r>
              <a:rPr lang="sv-SE" dirty="0">
                <a:latin typeface="Garamond" panose="02020404030301010803" pitchFamily="18" charset="0"/>
              </a:rPr>
              <a:t> anteckningen. </a:t>
            </a:r>
          </a:p>
        </p:txBody>
      </p:sp>
    </p:spTree>
    <p:extLst>
      <p:ext uri="{BB962C8B-B14F-4D97-AF65-F5344CB8AC3E}">
        <p14:creationId xmlns:p14="http://schemas.microsoft.com/office/powerpoint/2010/main" val="296086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6CB0018B-AFB0-4A54-B857-D9E966D4B9FB}"/>
              </a:ext>
            </a:extLst>
          </p:cNvPr>
          <p:cNvSpPr>
            <a:spLocks noGrp="1"/>
          </p:cNvSpPr>
          <p:nvPr>
            <p:ph type="pic" sz="quarter" idx="11"/>
          </p:nvPr>
        </p:nvSpPr>
        <p:spPr/>
      </p:sp>
      <p:sp>
        <p:nvSpPr>
          <p:cNvPr id="7" name="Platshållare för text 6">
            <a:extLst>
              <a:ext uri="{FF2B5EF4-FFF2-40B4-BE49-F238E27FC236}">
                <a16:creationId xmlns:a16="http://schemas.microsoft.com/office/drawing/2014/main" id="{7558942B-9344-4994-BCC5-4654EB87BC88}"/>
              </a:ext>
            </a:extLst>
          </p:cNvPr>
          <p:cNvSpPr>
            <a:spLocks noGrp="1"/>
          </p:cNvSpPr>
          <p:nvPr>
            <p:ph type="body" sz="quarter" idx="10"/>
          </p:nvPr>
        </p:nvSpPr>
        <p:spPr>
          <a:xfrm>
            <a:off x="528529" y="2489760"/>
            <a:ext cx="5461210" cy="1478232"/>
          </a:xfrm>
        </p:spPr>
        <p:txBody>
          <a:bodyPr/>
          <a:lstStyle/>
          <a:p>
            <a:pPr marL="0" indent="0">
              <a:buNone/>
            </a:pPr>
            <a:r>
              <a:rPr lang="sv-SE" b="1" dirty="0">
                <a:latin typeface="Garamond" panose="02020404030301010803" pitchFamily="18" charset="0"/>
              </a:rPr>
              <a:t>Vid problem eller frågor kontakta </a:t>
            </a:r>
          </a:p>
          <a:p>
            <a:pPr marL="0" indent="0">
              <a:buNone/>
            </a:pPr>
            <a:r>
              <a:rPr lang="sv-SE" b="1" dirty="0">
                <a:latin typeface="Garamond" panose="02020404030301010803" pitchFamily="18" charset="0"/>
              </a:rPr>
              <a:t>VIS supporten på tel: 0470-582020 knappval 2</a:t>
            </a:r>
          </a:p>
        </p:txBody>
      </p:sp>
    </p:spTree>
    <p:extLst>
      <p:ext uri="{BB962C8B-B14F-4D97-AF65-F5344CB8AC3E}">
        <p14:creationId xmlns:p14="http://schemas.microsoft.com/office/powerpoint/2010/main" val="58794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4E235F6A-5E43-45BB-9B88-C0473B2FCAF9}"/>
              </a:ext>
            </a:extLst>
          </p:cNvPr>
          <p:cNvSpPr>
            <a:spLocks noGrp="1"/>
          </p:cNvSpPr>
          <p:nvPr>
            <p:ph type="pic" sz="quarter" idx="11"/>
          </p:nvPr>
        </p:nvSpPr>
        <p:spPr/>
      </p:sp>
      <p:sp>
        <p:nvSpPr>
          <p:cNvPr id="5" name="Platshållare för text 4">
            <a:extLst>
              <a:ext uri="{FF2B5EF4-FFF2-40B4-BE49-F238E27FC236}">
                <a16:creationId xmlns:a16="http://schemas.microsoft.com/office/drawing/2014/main" id="{C0D04780-A905-4D20-9016-7A4FB8A33ED0}"/>
              </a:ext>
            </a:extLst>
          </p:cNvPr>
          <p:cNvSpPr>
            <a:spLocks noGrp="1"/>
          </p:cNvSpPr>
          <p:nvPr>
            <p:ph type="body" sz="quarter" idx="10"/>
          </p:nvPr>
        </p:nvSpPr>
        <p:spPr>
          <a:xfrm>
            <a:off x="568555" y="479251"/>
            <a:ext cx="5057230" cy="6196589"/>
          </a:xfrm>
        </p:spPr>
        <p:txBody>
          <a:bodyPr>
            <a:normAutofit lnSpcReduction="10000"/>
          </a:bodyPr>
          <a:lstStyle/>
          <a:p>
            <a:r>
              <a:rPr lang="sv-SE" sz="1800" dirty="0">
                <a:latin typeface="Garamond" panose="02020404030301010803" pitchFamily="18" charset="0"/>
              </a:rPr>
              <a:t>Vaccinationsregistrering i Cosmic kan med fördel göras av behöriga med hjälp av vaccinationsrobot. Vaccinationsroboten gör ordination, administrering och för vissa vaccin även en journalanteckning. </a:t>
            </a:r>
          </a:p>
          <a:p>
            <a:r>
              <a:rPr lang="sv-SE" sz="1800" dirty="0">
                <a:latin typeface="Garamond" panose="02020404030301010803" pitchFamily="18" charset="0"/>
              </a:rPr>
              <a:t>Denna manual går igenom </a:t>
            </a:r>
            <a:r>
              <a:rPr lang="sv-SE" sz="1800" b="1" dirty="0">
                <a:latin typeface="Garamond" panose="02020404030301010803" pitchFamily="18" charset="0"/>
              </a:rPr>
              <a:t>manuell</a:t>
            </a:r>
            <a:r>
              <a:rPr lang="sv-SE" sz="1800" dirty="0">
                <a:latin typeface="Garamond" panose="02020404030301010803" pitchFamily="18" charset="0"/>
              </a:rPr>
              <a:t> registrering av vaccination samt journalanteckning. </a:t>
            </a:r>
          </a:p>
          <a:p>
            <a:r>
              <a:rPr lang="sv-SE" sz="1800" dirty="0">
                <a:latin typeface="Garamond" panose="02020404030301010803" pitchFamily="18" charset="0"/>
              </a:rPr>
              <a:t>Vaccinationsordinationer i Cosmic har olika giltighetstider – det innebär den tid, från och med att ordinationen görs, som vaccinet ligger under rubrik </a:t>
            </a:r>
            <a:r>
              <a:rPr lang="sv-SE" sz="1800" b="1" dirty="0">
                <a:latin typeface="Garamond" panose="02020404030301010803" pitchFamily="18" charset="0"/>
              </a:rPr>
              <a:t>Aktuella läkemedelsbehandlingar</a:t>
            </a:r>
            <a:r>
              <a:rPr lang="sv-SE" sz="1800" dirty="0">
                <a:latin typeface="Garamond" panose="02020404030301010803" pitchFamily="18" charset="0"/>
              </a:rPr>
              <a:t> i Vaccinationslistan.</a:t>
            </a:r>
            <a:r>
              <a:rPr lang="sv-SE" sz="1800" b="1" dirty="0">
                <a:latin typeface="Garamond" panose="02020404030301010803" pitchFamily="18" charset="0"/>
              </a:rPr>
              <a:t> </a:t>
            </a:r>
          </a:p>
          <a:p>
            <a:r>
              <a:rPr lang="sv-SE" sz="1800" dirty="0">
                <a:latin typeface="Garamond" panose="02020404030301010803" pitchFamily="18" charset="0"/>
              </a:rPr>
              <a:t>Det är under giltighetstiden som vaccinet är synligt och kan </a:t>
            </a:r>
            <a:r>
              <a:rPr lang="sv-SE" sz="1800" b="1" dirty="0">
                <a:latin typeface="Garamond" panose="02020404030301010803" pitchFamily="18" charset="0"/>
              </a:rPr>
              <a:t>Administreras i Utdelningsvyn</a:t>
            </a:r>
            <a:r>
              <a:rPr lang="sv-SE" sz="1800" dirty="0">
                <a:latin typeface="Garamond" panose="02020404030301010803" pitchFamily="18" charset="0"/>
              </a:rPr>
              <a:t>. När giltighetstiden går ut hamnar ordinationen under rubrik </a:t>
            </a:r>
            <a:r>
              <a:rPr lang="sv-SE" sz="1800" b="1" dirty="0">
                <a:latin typeface="Garamond" panose="02020404030301010803" pitchFamily="18" charset="0"/>
              </a:rPr>
              <a:t>Avslutade läkemedelsbehandlingar</a:t>
            </a:r>
            <a:r>
              <a:rPr lang="sv-SE" sz="1800" dirty="0">
                <a:latin typeface="Garamond" panose="02020404030301010803" pitchFamily="18" charset="0"/>
              </a:rPr>
              <a:t> – då försvinner den även från Utdelningsvyn och går inte längre att Administrera. </a:t>
            </a:r>
          </a:p>
          <a:p>
            <a:r>
              <a:rPr lang="sv-SE" sz="1800" dirty="0">
                <a:latin typeface="Garamond" panose="02020404030301010803" pitchFamily="18" charset="0"/>
              </a:rPr>
              <a:t>Under giltighetstiden kan man även korrigera om något blivit fel. </a:t>
            </a:r>
          </a:p>
          <a:p>
            <a:r>
              <a:rPr lang="sv-SE" sz="1800" dirty="0">
                <a:latin typeface="Garamond" panose="02020404030301010803" pitchFamily="18" charset="0"/>
              </a:rPr>
              <a:t>Vaccin mot Covid-19, mot säsongsinfluensa och mot pneumokocker har en </a:t>
            </a:r>
            <a:r>
              <a:rPr lang="sv-SE" sz="1800" b="1" dirty="0">
                <a:latin typeface="Garamond" panose="02020404030301010803" pitchFamily="18" charset="0"/>
              </a:rPr>
              <a:t>giltighetstid på 3 veckor</a:t>
            </a:r>
            <a:r>
              <a:rPr lang="sv-SE" sz="1800" dirty="0">
                <a:latin typeface="Garamond" panose="02020404030301010803" pitchFamily="18" charset="0"/>
              </a:rPr>
              <a:t>. </a:t>
            </a:r>
          </a:p>
          <a:p>
            <a:pPr marL="0" indent="0">
              <a:buNone/>
            </a:pPr>
            <a:endParaRPr lang="sv-SE" sz="1800" dirty="0">
              <a:latin typeface="Garamond" panose="02020404030301010803" pitchFamily="18" charset="0"/>
            </a:endParaRPr>
          </a:p>
        </p:txBody>
      </p:sp>
    </p:spTree>
    <p:extLst>
      <p:ext uri="{BB962C8B-B14F-4D97-AF65-F5344CB8AC3E}">
        <p14:creationId xmlns:p14="http://schemas.microsoft.com/office/powerpoint/2010/main" val="50758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230157"/>
            <a:ext cx="9669809" cy="650687"/>
          </a:xfrm>
        </p:spPr>
        <p:txBody>
          <a:bodyPr/>
          <a:lstStyle/>
          <a:p>
            <a:pPr algn="ctr"/>
            <a:r>
              <a:rPr lang="sv-SE" dirty="0"/>
              <a:t>Ordinera vaccin</a:t>
            </a:r>
          </a:p>
        </p:txBody>
      </p:sp>
      <p:sp>
        <p:nvSpPr>
          <p:cNvPr id="2" name="textruta 1">
            <a:extLst>
              <a:ext uri="{FF2B5EF4-FFF2-40B4-BE49-F238E27FC236}">
                <a16:creationId xmlns:a16="http://schemas.microsoft.com/office/drawing/2014/main" id="{5529B3DC-80E4-4855-8481-65D05E5BFF5B}"/>
              </a:ext>
            </a:extLst>
          </p:cNvPr>
          <p:cNvSpPr txBox="1"/>
          <p:nvPr/>
        </p:nvSpPr>
        <p:spPr>
          <a:xfrm>
            <a:off x="818542" y="1167996"/>
            <a:ext cx="9222441" cy="1200329"/>
          </a:xfrm>
          <a:prstGeom prst="rect">
            <a:avLst/>
          </a:prstGeom>
          <a:noFill/>
        </p:spPr>
        <p:txBody>
          <a:bodyPr wrap="square" rtlCol="0">
            <a:spAutoFit/>
          </a:bodyPr>
          <a:lstStyle/>
          <a:p>
            <a:r>
              <a:rPr lang="sv-SE" b="1" dirty="0">
                <a:latin typeface="Garamond" panose="02020404030301010803" pitchFamily="18" charset="0"/>
              </a:rPr>
              <a:t>1.</a:t>
            </a:r>
            <a:r>
              <a:rPr lang="sv-SE" dirty="0">
                <a:latin typeface="Garamond" panose="02020404030301010803" pitchFamily="18" charset="0"/>
              </a:rPr>
              <a:t> Ha aktuell patient i patientlisten och gå till läkemedelsmodulen – flik </a:t>
            </a:r>
            <a:r>
              <a:rPr lang="sv-SE" b="1" dirty="0">
                <a:latin typeface="Garamond" panose="02020404030301010803" pitchFamily="18" charset="0"/>
              </a:rPr>
              <a:t>Ny</a:t>
            </a:r>
            <a:r>
              <a:rPr lang="sv-SE" dirty="0">
                <a:latin typeface="Garamond" panose="02020404030301010803" pitchFamily="18" charset="0"/>
              </a:rPr>
              <a:t>.</a:t>
            </a:r>
          </a:p>
          <a:p>
            <a:r>
              <a:rPr lang="sv-SE" b="1" dirty="0">
                <a:latin typeface="Garamond" panose="02020404030301010803" pitchFamily="18" charset="0"/>
              </a:rPr>
              <a:t>2.</a:t>
            </a:r>
            <a:r>
              <a:rPr lang="sv-SE" dirty="0">
                <a:latin typeface="Garamond" panose="02020404030301010803" pitchFamily="18" charset="0"/>
              </a:rPr>
              <a:t> Sök fram och markera aktuell vaccinationsmall.</a:t>
            </a:r>
          </a:p>
          <a:p>
            <a:r>
              <a:rPr lang="sv-SE" b="1" dirty="0">
                <a:latin typeface="Garamond" panose="02020404030301010803" pitchFamily="18" charset="0"/>
              </a:rPr>
              <a:t>3.</a:t>
            </a:r>
            <a:r>
              <a:rPr lang="sv-SE" dirty="0">
                <a:latin typeface="Garamond" panose="02020404030301010803" pitchFamily="18" charset="0"/>
              </a:rPr>
              <a:t> </a:t>
            </a:r>
            <a:r>
              <a:rPr lang="sv-SE" u="sng" dirty="0">
                <a:latin typeface="Garamond" panose="02020404030301010803" pitchFamily="18" charset="0"/>
              </a:rPr>
              <a:t>Om aktuell vårdkontakt finns i listan, markera den</a:t>
            </a:r>
            <a:r>
              <a:rPr lang="sv-SE" dirty="0">
                <a:latin typeface="Garamond" panose="02020404030301010803" pitchFamily="18" charset="0"/>
              </a:rPr>
              <a:t>. </a:t>
            </a:r>
            <a:r>
              <a:rPr lang="sv-SE" b="1" dirty="0">
                <a:latin typeface="Garamond" panose="02020404030301010803" pitchFamily="18" charset="0"/>
              </a:rPr>
              <a:t>Om ingen aktuell vårdkontakt finns</a:t>
            </a:r>
            <a:r>
              <a:rPr lang="sv-SE" dirty="0">
                <a:latin typeface="Garamond" panose="02020404030301010803" pitchFamily="18" charset="0"/>
              </a:rPr>
              <a:t>, markera Ny vårdkontakt (se nästa sida för mer information).</a:t>
            </a:r>
            <a:endParaRPr lang="sv-SE" b="1" dirty="0">
              <a:latin typeface="Garamond" panose="02020404030301010803" pitchFamily="18" charset="0"/>
            </a:endParaRPr>
          </a:p>
        </p:txBody>
      </p:sp>
      <p:pic>
        <p:nvPicPr>
          <p:cNvPr id="23" name="Bildobjekt 22">
            <a:extLst>
              <a:ext uri="{FF2B5EF4-FFF2-40B4-BE49-F238E27FC236}">
                <a16:creationId xmlns:a16="http://schemas.microsoft.com/office/drawing/2014/main" id="{23F8585F-3C5A-4A68-A4C1-16A3EC79FE6A}"/>
              </a:ext>
            </a:extLst>
          </p:cNvPr>
          <p:cNvPicPr>
            <a:picLocks noChangeAspect="1"/>
          </p:cNvPicPr>
          <p:nvPr/>
        </p:nvPicPr>
        <p:blipFill>
          <a:blip r:embed="rId2"/>
          <a:stretch>
            <a:fillRect/>
          </a:stretch>
        </p:blipFill>
        <p:spPr>
          <a:xfrm>
            <a:off x="1005975" y="3461154"/>
            <a:ext cx="10563225" cy="2228850"/>
          </a:xfrm>
          <a:prstGeom prst="rect">
            <a:avLst/>
          </a:prstGeom>
        </p:spPr>
      </p:pic>
      <p:sp>
        <p:nvSpPr>
          <p:cNvPr id="24" name="textruta 23">
            <a:extLst>
              <a:ext uri="{FF2B5EF4-FFF2-40B4-BE49-F238E27FC236}">
                <a16:creationId xmlns:a16="http://schemas.microsoft.com/office/drawing/2014/main" id="{4322ACF6-78C2-4B57-9B48-7D723A5D0B9C}"/>
              </a:ext>
            </a:extLst>
          </p:cNvPr>
          <p:cNvSpPr txBox="1"/>
          <p:nvPr/>
        </p:nvSpPr>
        <p:spPr>
          <a:xfrm>
            <a:off x="3356458" y="5866432"/>
            <a:ext cx="4838211" cy="338554"/>
          </a:xfrm>
          <a:prstGeom prst="rect">
            <a:avLst/>
          </a:prstGeom>
          <a:noFill/>
        </p:spPr>
        <p:txBody>
          <a:bodyPr wrap="square" rtlCol="0">
            <a:spAutoFit/>
          </a:bodyPr>
          <a:lstStyle/>
          <a:p>
            <a:r>
              <a:rPr lang="sv-SE" sz="1600" dirty="0">
                <a:latin typeface="Garamond" panose="02020404030301010803" pitchFamily="18" charset="0"/>
              </a:rPr>
              <a:t>(Radioknapp </a:t>
            </a:r>
            <a:r>
              <a:rPr lang="sv-SE" sz="1600" b="1" dirty="0">
                <a:latin typeface="Garamond" panose="02020404030301010803" pitchFamily="18" charset="0"/>
              </a:rPr>
              <a:t>Administreras på enhet </a:t>
            </a:r>
            <a:r>
              <a:rPr lang="sv-SE" sz="1600" dirty="0">
                <a:latin typeface="Garamond" panose="02020404030301010803" pitchFamily="18" charset="0"/>
              </a:rPr>
              <a:t>ska vara markerad)</a:t>
            </a:r>
          </a:p>
        </p:txBody>
      </p:sp>
      <p:cxnSp>
        <p:nvCxnSpPr>
          <p:cNvPr id="26" name="Rak pilkoppling 25">
            <a:extLst>
              <a:ext uri="{FF2B5EF4-FFF2-40B4-BE49-F238E27FC236}">
                <a16:creationId xmlns:a16="http://schemas.microsoft.com/office/drawing/2014/main" id="{60EF124E-DE94-4396-BB08-0F74AA8E4532}"/>
              </a:ext>
            </a:extLst>
          </p:cNvPr>
          <p:cNvCxnSpPr>
            <a:cxnSpLocks/>
          </p:cNvCxnSpPr>
          <p:nvPr/>
        </p:nvCxnSpPr>
        <p:spPr>
          <a:xfrm flipV="1">
            <a:off x="8077696" y="5581082"/>
            <a:ext cx="1310144" cy="4644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Bildobjekt 28">
            <a:extLst>
              <a:ext uri="{FF2B5EF4-FFF2-40B4-BE49-F238E27FC236}">
                <a16:creationId xmlns:a16="http://schemas.microsoft.com/office/drawing/2014/main" id="{A5F6AA04-7075-4A90-9FA7-5649F7B01DE7}"/>
              </a:ext>
            </a:extLst>
          </p:cNvPr>
          <p:cNvPicPr>
            <a:picLocks noChangeAspect="1"/>
          </p:cNvPicPr>
          <p:nvPr/>
        </p:nvPicPr>
        <p:blipFill rotWithShape="1">
          <a:blip r:embed="rId3"/>
          <a:srcRect l="5171" t="4073" r="14007" b="4512"/>
          <a:stretch/>
        </p:blipFill>
        <p:spPr>
          <a:xfrm>
            <a:off x="8194669" y="2423178"/>
            <a:ext cx="331024" cy="853310"/>
          </a:xfrm>
          <a:prstGeom prst="rect">
            <a:avLst/>
          </a:prstGeom>
          <a:ln>
            <a:solidFill>
              <a:schemeClr val="tx1"/>
            </a:solidFill>
          </a:ln>
        </p:spPr>
      </p:pic>
      <p:sp>
        <p:nvSpPr>
          <p:cNvPr id="30" name="Rektangel 29">
            <a:extLst>
              <a:ext uri="{FF2B5EF4-FFF2-40B4-BE49-F238E27FC236}">
                <a16:creationId xmlns:a16="http://schemas.microsoft.com/office/drawing/2014/main" id="{E6444FBA-24E7-4E26-BC4C-0E5E8C462A87}"/>
              </a:ext>
            </a:extLst>
          </p:cNvPr>
          <p:cNvSpPr/>
          <p:nvPr/>
        </p:nvSpPr>
        <p:spPr>
          <a:xfrm>
            <a:off x="8194669" y="4641669"/>
            <a:ext cx="331024" cy="7547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 name="Rak pilkoppling 31">
            <a:extLst>
              <a:ext uri="{FF2B5EF4-FFF2-40B4-BE49-F238E27FC236}">
                <a16:creationId xmlns:a16="http://schemas.microsoft.com/office/drawing/2014/main" id="{0ADF35AD-08A9-429F-9B56-23A1F0F6A333}"/>
              </a:ext>
            </a:extLst>
          </p:cNvPr>
          <p:cNvCxnSpPr/>
          <p:nvPr/>
        </p:nvCxnSpPr>
        <p:spPr>
          <a:xfrm flipV="1">
            <a:off x="8351520" y="3361509"/>
            <a:ext cx="0" cy="1280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ktangel 32">
            <a:extLst>
              <a:ext uri="{FF2B5EF4-FFF2-40B4-BE49-F238E27FC236}">
                <a16:creationId xmlns:a16="http://schemas.microsoft.com/office/drawing/2014/main" id="{EA202EC2-64B9-4942-8E32-BEA4D5AD5F85}"/>
              </a:ext>
            </a:extLst>
          </p:cNvPr>
          <p:cNvSpPr/>
          <p:nvPr/>
        </p:nvSpPr>
        <p:spPr>
          <a:xfrm>
            <a:off x="3178532" y="2517348"/>
            <a:ext cx="5016137" cy="830997"/>
          </a:xfrm>
          <a:prstGeom prst="rect">
            <a:avLst/>
          </a:prstGeom>
        </p:spPr>
        <p:txBody>
          <a:bodyPr wrap="square">
            <a:spAutoFit/>
          </a:bodyPr>
          <a:lstStyle/>
          <a:p>
            <a:r>
              <a:rPr lang="sv-SE" sz="1600" b="1" u="sng" dirty="0">
                <a:latin typeface="Garamond" panose="02020404030301010803" pitchFamily="18" charset="0"/>
              </a:rPr>
              <a:t>Tips:</a:t>
            </a:r>
            <a:r>
              <a:rPr lang="sv-SE" sz="1600" dirty="0">
                <a:latin typeface="Garamond" panose="02020404030301010803" pitchFamily="18" charset="0"/>
              </a:rPr>
              <a:t> genom att markera stjärnan vid en mall så gör du den till favorit. Nästa gång du öppnar fliken Ny kommer mallen finnas tillgänglig direkt utan att du behöver söka fram den. </a:t>
            </a:r>
          </a:p>
        </p:txBody>
      </p:sp>
    </p:spTree>
    <p:extLst>
      <p:ext uri="{BB962C8B-B14F-4D97-AF65-F5344CB8AC3E}">
        <p14:creationId xmlns:p14="http://schemas.microsoft.com/office/powerpoint/2010/main" val="422080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5">
            <a:extLst>
              <a:ext uri="{FF2B5EF4-FFF2-40B4-BE49-F238E27FC236}">
                <a16:creationId xmlns:a16="http://schemas.microsoft.com/office/drawing/2014/main" id="{A0885D69-6877-49F2-9596-B8E1BD57D208}"/>
              </a:ext>
            </a:extLst>
          </p:cNvPr>
          <p:cNvSpPr>
            <a:spLocks noGrp="1"/>
          </p:cNvSpPr>
          <p:nvPr>
            <p:ph type="title"/>
          </p:nvPr>
        </p:nvSpPr>
        <p:spPr>
          <a:xfrm>
            <a:off x="1260475" y="230188"/>
            <a:ext cx="9671050" cy="631961"/>
          </a:xfrm>
        </p:spPr>
        <p:txBody>
          <a:bodyPr/>
          <a:lstStyle/>
          <a:p>
            <a:pPr algn="ctr"/>
            <a:r>
              <a:rPr lang="sv-SE" dirty="0"/>
              <a:t>Ordinera vaccin</a:t>
            </a:r>
          </a:p>
        </p:txBody>
      </p:sp>
      <p:sp>
        <p:nvSpPr>
          <p:cNvPr id="9" name="textruta 8">
            <a:extLst>
              <a:ext uri="{FF2B5EF4-FFF2-40B4-BE49-F238E27FC236}">
                <a16:creationId xmlns:a16="http://schemas.microsoft.com/office/drawing/2014/main" id="{CB11C380-60C4-4826-949D-C6FE9BFBD298}"/>
              </a:ext>
            </a:extLst>
          </p:cNvPr>
          <p:cNvSpPr txBox="1"/>
          <p:nvPr/>
        </p:nvSpPr>
        <p:spPr>
          <a:xfrm>
            <a:off x="1721082" y="1637239"/>
            <a:ext cx="4501258" cy="923330"/>
          </a:xfrm>
          <a:prstGeom prst="rect">
            <a:avLst/>
          </a:prstGeom>
          <a:noFill/>
        </p:spPr>
        <p:txBody>
          <a:bodyPr wrap="square" rtlCol="0">
            <a:spAutoFit/>
          </a:bodyPr>
          <a:lstStyle/>
          <a:p>
            <a:r>
              <a:rPr lang="sv-SE" dirty="0">
                <a:latin typeface="Garamond" panose="02020404030301010803" pitchFamily="18" charset="0"/>
              </a:rPr>
              <a:t>Skapa Ny vårdkontakt:</a:t>
            </a:r>
          </a:p>
          <a:p>
            <a:r>
              <a:rPr lang="sv-SE" dirty="0">
                <a:latin typeface="Garamond" panose="02020404030301010803" pitchFamily="18" charset="0"/>
              </a:rPr>
              <a:t>Fyll i obligatoriska fält </a:t>
            </a:r>
            <a:r>
              <a:rPr lang="sv-SE" b="1" dirty="0">
                <a:latin typeface="Garamond" panose="02020404030301010803" pitchFamily="18" charset="0"/>
              </a:rPr>
              <a:t>*</a:t>
            </a:r>
            <a:r>
              <a:rPr lang="sv-SE" dirty="0">
                <a:latin typeface="Garamond" panose="02020404030301010803" pitchFamily="18" charset="0"/>
              </a:rPr>
              <a:t> enligt rutin i respektive kommun – Spara.</a:t>
            </a:r>
          </a:p>
        </p:txBody>
      </p:sp>
      <p:pic>
        <p:nvPicPr>
          <p:cNvPr id="10" name="Bildobjekt 9">
            <a:extLst>
              <a:ext uri="{FF2B5EF4-FFF2-40B4-BE49-F238E27FC236}">
                <a16:creationId xmlns:a16="http://schemas.microsoft.com/office/drawing/2014/main" id="{9A741832-8AF1-48A7-AB5E-76608852D4C7}"/>
              </a:ext>
            </a:extLst>
          </p:cNvPr>
          <p:cNvPicPr/>
          <p:nvPr/>
        </p:nvPicPr>
        <p:blipFill>
          <a:blip r:embed="rId2"/>
          <a:stretch>
            <a:fillRect/>
          </a:stretch>
        </p:blipFill>
        <p:spPr>
          <a:xfrm>
            <a:off x="6381196" y="1287539"/>
            <a:ext cx="3491527" cy="2141461"/>
          </a:xfrm>
          <a:prstGeom prst="rect">
            <a:avLst/>
          </a:prstGeom>
        </p:spPr>
      </p:pic>
      <p:cxnSp>
        <p:nvCxnSpPr>
          <p:cNvPr id="11" name="Rak pilkoppling 10">
            <a:extLst>
              <a:ext uri="{FF2B5EF4-FFF2-40B4-BE49-F238E27FC236}">
                <a16:creationId xmlns:a16="http://schemas.microsoft.com/office/drawing/2014/main" id="{063E4C84-BFB5-4C46-B203-8F5D0401168B}"/>
              </a:ext>
            </a:extLst>
          </p:cNvPr>
          <p:cNvCxnSpPr/>
          <p:nvPr/>
        </p:nvCxnSpPr>
        <p:spPr>
          <a:xfrm>
            <a:off x="3370217" y="2394857"/>
            <a:ext cx="291737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F5D214EC-290A-4293-AB04-57B84F2D9D35}"/>
              </a:ext>
            </a:extLst>
          </p:cNvPr>
          <p:cNvSpPr/>
          <p:nvPr/>
        </p:nvSpPr>
        <p:spPr>
          <a:xfrm>
            <a:off x="1730209" y="3669724"/>
            <a:ext cx="8142514" cy="369332"/>
          </a:xfrm>
          <a:prstGeom prst="rect">
            <a:avLst/>
          </a:prstGeom>
        </p:spPr>
        <p:txBody>
          <a:bodyPr wrap="square">
            <a:spAutoFit/>
          </a:bodyPr>
          <a:lstStyle/>
          <a:p>
            <a:r>
              <a:rPr lang="sv-SE" b="1" dirty="0">
                <a:latin typeface="Garamond" panose="02020404030301010803" pitchFamily="18" charset="0"/>
                <a:ea typeface="Calibri" panose="020F0502020204030204" pitchFamily="34" charset="0"/>
                <a:cs typeface="Times New Roman" panose="02020603050405020304" pitchFamily="18" charset="0"/>
              </a:rPr>
              <a:t>4.</a:t>
            </a:r>
            <a:r>
              <a:rPr lang="sv-SE" dirty="0">
                <a:latin typeface="Garamond" panose="02020404030301010803" pitchFamily="18" charset="0"/>
                <a:ea typeface="Calibri" panose="020F0502020204030204" pitchFamily="34" charset="0"/>
                <a:cs typeface="Times New Roman" panose="02020603050405020304" pitchFamily="18" charset="0"/>
              </a:rPr>
              <a:t> Tryck på knappen </a:t>
            </a:r>
            <a:r>
              <a:rPr lang="sv-SE" b="1" dirty="0">
                <a:latin typeface="Garamond" panose="02020404030301010803" pitchFamily="18" charset="0"/>
                <a:ea typeface="Calibri" panose="020F0502020204030204" pitchFamily="34" charset="0"/>
                <a:cs typeface="Times New Roman" panose="02020603050405020304" pitchFamily="18" charset="0"/>
              </a:rPr>
              <a:t>Signera </a:t>
            </a:r>
            <a:r>
              <a:rPr lang="sv-SE" dirty="0">
                <a:latin typeface="Garamond" panose="02020404030301010803" pitchFamily="18" charset="0"/>
                <a:ea typeface="Calibri" panose="020F0502020204030204" pitchFamily="34" charset="0"/>
                <a:cs typeface="Times New Roman" panose="02020603050405020304" pitchFamily="18" charset="0"/>
              </a:rPr>
              <a:t>eller</a:t>
            </a:r>
            <a:r>
              <a:rPr lang="sv-SE" b="1" dirty="0">
                <a:latin typeface="Garamond" panose="02020404030301010803" pitchFamily="18" charset="0"/>
                <a:ea typeface="Calibri" panose="020F0502020204030204" pitchFamily="34" charset="0"/>
                <a:cs typeface="Times New Roman" panose="02020603050405020304" pitchFamily="18" charset="0"/>
              </a:rPr>
              <a:t> Signera och öppna listan</a:t>
            </a:r>
            <a:r>
              <a:rPr lang="sv-SE" dirty="0">
                <a:latin typeface="Garamond" panose="02020404030301010803" pitchFamily="18" charset="0"/>
                <a:ea typeface="Calibri" panose="020F0502020204030204" pitchFamily="34" charset="0"/>
                <a:cs typeface="Times New Roman" panose="02020603050405020304" pitchFamily="18" charset="0"/>
              </a:rPr>
              <a:t> nere till höger i vyn:</a:t>
            </a:r>
            <a:endParaRPr lang="sv-SE" dirty="0">
              <a:latin typeface="Garamond" panose="02020404030301010803" pitchFamily="18" charset="0"/>
            </a:endParaRPr>
          </a:p>
        </p:txBody>
      </p:sp>
      <p:pic>
        <p:nvPicPr>
          <p:cNvPr id="13" name="Bildobjekt 12">
            <a:extLst>
              <a:ext uri="{FF2B5EF4-FFF2-40B4-BE49-F238E27FC236}">
                <a16:creationId xmlns:a16="http://schemas.microsoft.com/office/drawing/2014/main" id="{A3C35339-193C-4E40-B4AB-1577E9D2D02B}"/>
              </a:ext>
            </a:extLst>
          </p:cNvPr>
          <p:cNvPicPr/>
          <p:nvPr/>
        </p:nvPicPr>
        <p:blipFill>
          <a:blip r:embed="rId3"/>
          <a:stretch>
            <a:fillRect/>
          </a:stretch>
        </p:blipFill>
        <p:spPr>
          <a:xfrm>
            <a:off x="4561921" y="4252232"/>
            <a:ext cx="3638550" cy="276225"/>
          </a:xfrm>
          <a:prstGeom prst="rect">
            <a:avLst/>
          </a:prstGeom>
          <a:ln>
            <a:solidFill>
              <a:schemeClr val="tx1"/>
            </a:solidFill>
          </a:ln>
        </p:spPr>
      </p:pic>
      <p:sp>
        <p:nvSpPr>
          <p:cNvPr id="15" name="Rektangel 14">
            <a:extLst>
              <a:ext uri="{FF2B5EF4-FFF2-40B4-BE49-F238E27FC236}">
                <a16:creationId xmlns:a16="http://schemas.microsoft.com/office/drawing/2014/main" id="{9873B6A0-B72D-4AA6-BE81-0FA47B12CD31}"/>
              </a:ext>
            </a:extLst>
          </p:cNvPr>
          <p:cNvSpPr/>
          <p:nvPr/>
        </p:nvSpPr>
        <p:spPr>
          <a:xfrm>
            <a:off x="4493624" y="4173718"/>
            <a:ext cx="2333897" cy="4332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73877A98-FDFE-45D3-99DE-BA437CE59979}"/>
              </a:ext>
            </a:extLst>
          </p:cNvPr>
          <p:cNvSpPr/>
          <p:nvPr/>
        </p:nvSpPr>
        <p:spPr>
          <a:xfrm>
            <a:off x="7707086" y="3161211"/>
            <a:ext cx="435428" cy="20029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sp>
        <p:nvSpPr>
          <p:cNvPr id="17" name="Rektangel 16">
            <a:extLst>
              <a:ext uri="{FF2B5EF4-FFF2-40B4-BE49-F238E27FC236}">
                <a16:creationId xmlns:a16="http://schemas.microsoft.com/office/drawing/2014/main" id="{09A1BC2A-1210-4831-ACBF-55209677480A}"/>
              </a:ext>
            </a:extLst>
          </p:cNvPr>
          <p:cNvSpPr/>
          <p:nvPr/>
        </p:nvSpPr>
        <p:spPr>
          <a:xfrm>
            <a:off x="1730209" y="4906479"/>
            <a:ext cx="9366069" cy="923330"/>
          </a:xfrm>
          <a:prstGeom prst="rect">
            <a:avLst/>
          </a:prstGeom>
        </p:spPr>
        <p:txBody>
          <a:bodyPr wrap="square">
            <a:spAutoFit/>
          </a:bodyPr>
          <a:lstStyle/>
          <a:p>
            <a:r>
              <a:rPr lang="sv-SE" dirty="0">
                <a:latin typeface="Garamond" panose="02020404030301010803" pitchFamily="18" charset="0"/>
                <a:ea typeface="Calibri" panose="020F0502020204030204" pitchFamily="34" charset="0"/>
                <a:cs typeface="Times New Roman" panose="02020603050405020304" pitchFamily="18" charset="0"/>
              </a:rPr>
              <a:t>Ordinationen är klar och visas i Vaccinationslistan och i Utdelningsvyn under rubrik </a:t>
            </a:r>
            <a:r>
              <a:rPr lang="sv-SE" b="1" dirty="0">
                <a:latin typeface="Garamond" panose="02020404030301010803" pitchFamily="18" charset="0"/>
                <a:ea typeface="Calibri" panose="020F0502020204030204" pitchFamily="34" charset="0"/>
                <a:cs typeface="Times New Roman" panose="02020603050405020304" pitchFamily="18" charset="0"/>
              </a:rPr>
              <a:t>Aktuella läkemedelsbehandlingar</a:t>
            </a:r>
            <a:r>
              <a:rPr lang="sv-SE" dirty="0">
                <a:latin typeface="Garamond" panose="02020404030301010803" pitchFamily="18" charset="0"/>
                <a:ea typeface="Calibri" panose="020F0502020204030204" pitchFamily="34" charset="0"/>
                <a:cs typeface="Times New Roman" panose="02020603050405020304" pitchFamily="18" charset="0"/>
              </a:rPr>
              <a:t>. Sjuksköterska kan nu administrera vaccinationen i fliken Utdelningsvy under giltighetstiden – 3 veckor. </a:t>
            </a:r>
            <a:endParaRPr lang="sv-SE" dirty="0"/>
          </a:p>
        </p:txBody>
      </p:sp>
    </p:spTree>
    <p:extLst>
      <p:ext uri="{BB962C8B-B14F-4D97-AF65-F5344CB8AC3E}">
        <p14:creationId xmlns:p14="http://schemas.microsoft.com/office/powerpoint/2010/main" val="315189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5">
            <a:extLst>
              <a:ext uri="{FF2B5EF4-FFF2-40B4-BE49-F238E27FC236}">
                <a16:creationId xmlns:a16="http://schemas.microsoft.com/office/drawing/2014/main" id="{66E2674F-2FF2-48D5-B59E-DAB4B81B004C}"/>
              </a:ext>
            </a:extLst>
          </p:cNvPr>
          <p:cNvSpPr>
            <a:spLocks noGrp="1"/>
          </p:cNvSpPr>
          <p:nvPr>
            <p:ph type="title"/>
          </p:nvPr>
        </p:nvSpPr>
        <p:spPr>
          <a:xfrm>
            <a:off x="1260475" y="230188"/>
            <a:ext cx="9671050" cy="666795"/>
          </a:xfrm>
        </p:spPr>
        <p:txBody>
          <a:bodyPr/>
          <a:lstStyle/>
          <a:p>
            <a:pPr algn="ctr"/>
            <a:r>
              <a:rPr lang="sv-SE" dirty="0"/>
              <a:t>administrera vaccin</a:t>
            </a:r>
          </a:p>
        </p:txBody>
      </p:sp>
      <p:sp>
        <p:nvSpPr>
          <p:cNvPr id="5" name="Rektangel 4">
            <a:extLst>
              <a:ext uri="{FF2B5EF4-FFF2-40B4-BE49-F238E27FC236}">
                <a16:creationId xmlns:a16="http://schemas.microsoft.com/office/drawing/2014/main" id="{64C89617-4798-4EC5-BC30-73F51E456136}"/>
              </a:ext>
            </a:extLst>
          </p:cNvPr>
          <p:cNvSpPr/>
          <p:nvPr/>
        </p:nvSpPr>
        <p:spPr>
          <a:xfrm>
            <a:off x="2164080" y="1224422"/>
            <a:ext cx="9366069" cy="369332"/>
          </a:xfrm>
          <a:prstGeom prst="rect">
            <a:avLst/>
          </a:prstGeom>
        </p:spPr>
        <p:txBody>
          <a:bodyPr wrap="square">
            <a:spAutoFit/>
          </a:bodyPr>
          <a:lstStyle/>
          <a:p>
            <a:r>
              <a:rPr lang="sv-SE" b="1" dirty="0">
                <a:latin typeface="Garamond" panose="02020404030301010803" pitchFamily="18" charset="0"/>
                <a:cs typeface="Times New Roman" panose="02020603050405020304" pitchFamily="18" charset="0"/>
              </a:rPr>
              <a:t>1.</a:t>
            </a:r>
            <a:r>
              <a:rPr lang="sv-SE" dirty="0">
                <a:latin typeface="Garamond" panose="02020404030301010803" pitchFamily="18" charset="0"/>
                <a:cs typeface="Times New Roman" panose="02020603050405020304" pitchFamily="18" charset="0"/>
              </a:rPr>
              <a:t> </a:t>
            </a:r>
            <a:r>
              <a:rPr lang="sv-SE" dirty="0">
                <a:latin typeface="Garamond" panose="02020404030301010803" pitchFamily="18" charset="0"/>
              </a:rPr>
              <a:t>Ha aktuell patient i patientlisten och gå till läkemedelsmodulen – flik </a:t>
            </a:r>
            <a:r>
              <a:rPr lang="sv-SE" b="1" dirty="0">
                <a:latin typeface="Garamond" panose="02020404030301010803" pitchFamily="18" charset="0"/>
                <a:cs typeface="Times New Roman" panose="02020603050405020304" pitchFamily="18" charset="0"/>
              </a:rPr>
              <a:t>Utdelningsvy</a:t>
            </a:r>
            <a:r>
              <a:rPr lang="sv-SE" dirty="0">
                <a:latin typeface="Garamond" panose="02020404030301010803" pitchFamily="18" charset="0"/>
                <a:cs typeface="Times New Roman" panose="02020603050405020304" pitchFamily="18" charset="0"/>
              </a:rPr>
              <a:t>.</a:t>
            </a:r>
            <a:endParaRPr lang="sv-SE" dirty="0"/>
          </a:p>
        </p:txBody>
      </p:sp>
      <p:pic>
        <p:nvPicPr>
          <p:cNvPr id="6" name="Bildobjekt 5">
            <a:extLst>
              <a:ext uri="{FF2B5EF4-FFF2-40B4-BE49-F238E27FC236}">
                <a16:creationId xmlns:a16="http://schemas.microsoft.com/office/drawing/2014/main" id="{BAD19EFF-75D2-4B1B-B474-C1464B53A904}"/>
              </a:ext>
            </a:extLst>
          </p:cNvPr>
          <p:cNvPicPr/>
          <p:nvPr/>
        </p:nvPicPr>
        <p:blipFill rotWithShape="1">
          <a:blip r:embed="rId2"/>
          <a:srcRect l="59655" t="12336" r="13722" b="54363"/>
          <a:stretch/>
        </p:blipFill>
        <p:spPr bwMode="auto">
          <a:xfrm>
            <a:off x="2549434" y="1816746"/>
            <a:ext cx="7093131" cy="2664668"/>
          </a:xfrm>
          <a:prstGeom prst="rect">
            <a:avLst/>
          </a:prstGeom>
          <a:ln>
            <a:solidFill>
              <a:schemeClr val="accent1"/>
            </a:solidFill>
          </a:ln>
          <a:extLst>
            <a:ext uri="{53640926-AAD7-44D8-BBD7-CCE9431645EC}">
              <a14:shadowObscured xmlns:a14="http://schemas.microsoft.com/office/drawing/2010/main"/>
            </a:ext>
          </a:extLst>
        </p:spPr>
      </p:pic>
      <p:sp>
        <p:nvSpPr>
          <p:cNvPr id="7" name="textruta 6">
            <a:extLst>
              <a:ext uri="{FF2B5EF4-FFF2-40B4-BE49-F238E27FC236}">
                <a16:creationId xmlns:a16="http://schemas.microsoft.com/office/drawing/2014/main" id="{524A1029-865A-4495-8F3C-8449DC4B7371}"/>
              </a:ext>
            </a:extLst>
          </p:cNvPr>
          <p:cNvSpPr txBox="1"/>
          <p:nvPr/>
        </p:nvSpPr>
        <p:spPr>
          <a:xfrm>
            <a:off x="1992176" y="4721823"/>
            <a:ext cx="8939349" cy="369332"/>
          </a:xfrm>
          <a:prstGeom prst="rect">
            <a:avLst/>
          </a:prstGeom>
          <a:noFill/>
        </p:spPr>
        <p:txBody>
          <a:bodyPr wrap="square" rtlCol="0">
            <a:spAutoFit/>
          </a:bodyPr>
          <a:lstStyle/>
          <a:p>
            <a:r>
              <a:rPr lang="sv-SE" b="1" dirty="0">
                <a:latin typeface="Garamond" panose="02020404030301010803" pitchFamily="18" charset="0"/>
              </a:rPr>
              <a:t>2.</a:t>
            </a:r>
            <a:r>
              <a:rPr lang="sv-SE" dirty="0">
                <a:latin typeface="Garamond" panose="02020404030301010803" pitchFamily="18" charset="0"/>
              </a:rPr>
              <a:t> Leta fram aktuellt vaccin, markera den ljusblå sprutan, högerklicka och välj </a:t>
            </a:r>
            <a:r>
              <a:rPr lang="sv-SE" b="1" dirty="0">
                <a:latin typeface="Garamond" panose="02020404030301010803" pitchFamily="18" charset="0"/>
              </a:rPr>
              <a:t>Administrera</a:t>
            </a:r>
            <a:r>
              <a:rPr lang="sv-SE" dirty="0">
                <a:latin typeface="Garamond" panose="02020404030301010803" pitchFamily="18" charset="0"/>
              </a:rPr>
              <a:t>.</a:t>
            </a:r>
          </a:p>
        </p:txBody>
      </p:sp>
      <p:sp>
        <p:nvSpPr>
          <p:cNvPr id="8" name="textruta 7">
            <a:extLst>
              <a:ext uri="{FF2B5EF4-FFF2-40B4-BE49-F238E27FC236}">
                <a16:creationId xmlns:a16="http://schemas.microsoft.com/office/drawing/2014/main" id="{B978D224-7066-40F0-815D-0C9D7CF4F943}"/>
              </a:ext>
            </a:extLst>
          </p:cNvPr>
          <p:cNvSpPr txBox="1"/>
          <p:nvPr/>
        </p:nvSpPr>
        <p:spPr>
          <a:xfrm>
            <a:off x="3927566" y="1978324"/>
            <a:ext cx="287382" cy="369332"/>
          </a:xfrm>
          <a:prstGeom prst="rect">
            <a:avLst/>
          </a:prstGeom>
          <a:noFill/>
        </p:spPr>
        <p:txBody>
          <a:bodyPr wrap="square" rtlCol="0">
            <a:spAutoFit/>
          </a:bodyPr>
          <a:lstStyle/>
          <a:p>
            <a:r>
              <a:rPr lang="sv-SE" b="1" dirty="0">
                <a:solidFill>
                  <a:srgbClr val="FF0000"/>
                </a:solidFill>
              </a:rPr>
              <a:t>1</a:t>
            </a:r>
          </a:p>
        </p:txBody>
      </p:sp>
      <p:sp>
        <p:nvSpPr>
          <p:cNvPr id="9" name="textruta 8">
            <a:extLst>
              <a:ext uri="{FF2B5EF4-FFF2-40B4-BE49-F238E27FC236}">
                <a16:creationId xmlns:a16="http://schemas.microsoft.com/office/drawing/2014/main" id="{A1D28C36-609F-4E58-A642-817D273C05B5}"/>
              </a:ext>
            </a:extLst>
          </p:cNvPr>
          <p:cNvSpPr txBox="1"/>
          <p:nvPr/>
        </p:nvSpPr>
        <p:spPr>
          <a:xfrm>
            <a:off x="7702733" y="2964414"/>
            <a:ext cx="287382" cy="369332"/>
          </a:xfrm>
          <a:prstGeom prst="rect">
            <a:avLst/>
          </a:prstGeom>
          <a:noFill/>
        </p:spPr>
        <p:txBody>
          <a:bodyPr wrap="square" rtlCol="0">
            <a:spAutoFit/>
          </a:bodyPr>
          <a:lstStyle/>
          <a:p>
            <a:r>
              <a:rPr lang="sv-SE" b="1" dirty="0">
                <a:solidFill>
                  <a:srgbClr val="FF0000"/>
                </a:solidFill>
              </a:rPr>
              <a:t>2</a:t>
            </a:r>
          </a:p>
        </p:txBody>
      </p:sp>
      <p:sp>
        <p:nvSpPr>
          <p:cNvPr id="10" name="Rektangel 9">
            <a:extLst>
              <a:ext uri="{FF2B5EF4-FFF2-40B4-BE49-F238E27FC236}">
                <a16:creationId xmlns:a16="http://schemas.microsoft.com/office/drawing/2014/main" id="{01C16D49-9EB4-4B44-9AC3-41D86096314C}"/>
              </a:ext>
            </a:extLst>
          </p:cNvPr>
          <p:cNvSpPr/>
          <p:nvPr/>
        </p:nvSpPr>
        <p:spPr>
          <a:xfrm>
            <a:off x="8334103" y="3358282"/>
            <a:ext cx="940526" cy="23835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774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5">
            <a:extLst>
              <a:ext uri="{FF2B5EF4-FFF2-40B4-BE49-F238E27FC236}">
                <a16:creationId xmlns:a16="http://schemas.microsoft.com/office/drawing/2014/main" id="{E1B759E1-7A4A-4E82-80CF-5DF31A50CB0D}"/>
              </a:ext>
            </a:extLst>
          </p:cNvPr>
          <p:cNvSpPr>
            <a:spLocks noGrp="1"/>
          </p:cNvSpPr>
          <p:nvPr>
            <p:ph type="title"/>
          </p:nvPr>
        </p:nvSpPr>
        <p:spPr>
          <a:xfrm>
            <a:off x="1260475" y="125685"/>
            <a:ext cx="9671050" cy="771298"/>
          </a:xfrm>
        </p:spPr>
        <p:txBody>
          <a:bodyPr/>
          <a:lstStyle/>
          <a:p>
            <a:pPr algn="ctr"/>
            <a:r>
              <a:rPr lang="sv-SE" dirty="0"/>
              <a:t>administrera vaccin</a:t>
            </a:r>
          </a:p>
        </p:txBody>
      </p:sp>
      <p:pic>
        <p:nvPicPr>
          <p:cNvPr id="5" name="Bildobjekt 4">
            <a:extLst>
              <a:ext uri="{FF2B5EF4-FFF2-40B4-BE49-F238E27FC236}">
                <a16:creationId xmlns:a16="http://schemas.microsoft.com/office/drawing/2014/main" id="{81D8556D-E901-4F15-B174-EDC02BA65613}"/>
              </a:ext>
            </a:extLst>
          </p:cNvPr>
          <p:cNvPicPr/>
          <p:nvPr/>
        </p:nvPicPr>
        <p:blipFill>
          <a:blip r:embed="rId2"/>
          <a:stretch>
            <a:fillRect/>
          </a:stretch>
        </p:blipFill>
        <p:spPr>
          <a:xfrm>
            <a:off x="6581911" y="1188765"/>
            <a:ext cx="5078867" cy="4759189"/>
          </a:xfrm>
          <a:prstGeom prst="rect">
            <a:avLst/>
          </a:prstGeom>
        </p:spPr>
      </p:pic>
      <p:sp>
        <p:nvSpPr>
          <p:cNvPr id="6" name="textruta 5">
            <a:extLst>
              <a:ext uri="{FF2B5EF4-FFF2-40B4-BE49-F238E27FC236}">
                <a16:creationId xmlns:a16="http://schemas.microsoft.com/office/drawing/2014/main" id="{3B6AF08F-11F9-4AE4-AA31-00FC378AAADC}"/>
              </a:ext>
            </a:extLst>
          </p:cNvPr>
          <p:cNvSpPr txBox="1"/>
          <p:nvPr/>
        </p:nvSpPr>
        <p:spPr>
          <a:xfrm>
            <a:off x="1260475" y="1514011"/>
            <a:ext cx="5078867" cy="3693319"/>
          </a:xfrm>
          <a:prstGeom prst="rect">
            <a:avLst/>
          </a:prstGeom>
          <a:noFill/>
        </p:spPr>
        <p:txBody>
          <a:bodyPr wrap="square" rtlCol="0">
            <a:spAutoFit/>
          </a:bodyPr>
          <a:lstStyle/>
          <a:p>
            <a:r>
              <a:rPr lang="sv-SE" b="1" dirty="0">
                <a:latin typeface="Garamond" panose="02020404030301010803" pitchFamily="18" charset="0"/>
              </a:rPr>
              <a:t>3.</a:t>
            </a:r>
            <a:r>
              <a:rPr lang="sv-SE" dirty="0">
                <a:latin typeface="Garamond" panose="02020404030301010803" pitchFamily="18" charset="0"/>
              </a:rPr>
              <a:t> I dialogfönstret som öppnas, fyll i obligatorisk information </a:t>
            </a:r>
            <a:r>
              <a:rPr lang="sv-SE" b="1" dirty="0">
                <a:latin typeface="Garamond" panose="02020404030301010803" pitchFamily="18" charset="0"/>
              </a:rPr>
              <a:t>* </a:t>
            </a:r>
            <a:r>
              <a:rPr lang="sv-SE" dirty="0">
                <a:latin typeface="Garamond" panose="02020404030301010803" pitchFamily="18" charset="0"/>
              </a:rPr>
              <a:t>: </a:t>
            </a:r>
          </a:p>
          <a:p>
            <a:endParaRPr lang="sv-SE" dirty="0">
              <a:latin typeface="Garamond" panose="02020404030301010803" pitchFamily="18" charset="0"/>
            </a:endParaRPr>
          </a:p>
          <a:p>
            <a:pPr marL="285750" indent="-285750">
              <a:buFontTx/>
              <a:buChar char="-"/>
            </a:pPr>
            <a:r>
              <a:rPr lang="sv-SE" b="1" dirty="0">
                <a:latin typeface="Garamond" panose="02020404030301010803" pitchFamily="18" charset="0"/>
              </a:rPr>
              <a:t>Batchnummer</a:t>
            </a:r>
            <a:r>
              <a:rPr lang="sv-SE" dirty="0">
                <a:latin typeface="Garamond" panose="02020404030301010803" pitchFamily="18" charset="0"/>
              </a:rPr>
              <a:t>: välj korrekt batchnummer i listan.</a:t>
            </a:r>
          </a:p>
          <a:p>
            <a:pPr marL="285750" indent="-285750">
              <a:buFontTx/>
              <a:buChar char="-"/>
            </a:pPr>
            <a:r>
              <a:rPr lang="sv-SE" b="1" dirty="0">
                <a:latin typeface="Garamond" panose="02020404030301010803" pitchFamily="18" charset="0"/>
              </a:rPr>
              <a:t>Dosnummer</a:t>
            </a:r>
            <a:r>
              <a:rPr lang="sv-SE" dirty="0">
                <a:latin typeface="Garamond" panose="02020404030301010803" pitchFamily="18" charset="0"/>
              </a:rPr>
              <a:t>: fyll i aktuell dos (influensa och pneumokock dos1, Covid-19 dos 4)</a:t>
            </a:r>
            <a:endParaRPr lang="sv-SE" b="1" dirty="0">
              <a:latin typeface="Garamond" panose="02020404030301010803" pitchFamily="18" charset="0"/>
            </a:endParaRPr>
          </a:p>
          <a:p>
            <a:pPr marL="285750" indent="-285750">
              <a:buFontTx/>
              <a:buChar char="-"/>
            </a:pPr>
            <a:r>
              <a:rPr lang="sv-SE" b="1" dirty="0">
                <a:latin typeface="Garamond" panose="02020404030301010803" pitchFamily="18" charset="0"/>
              </a:rPr>
              <a:t>Kommentar</a:t>
            </a:r>
            <a:r>
              <a:rPr lang="sv-SE" dirty="0">
                <a:latin typeface="Garamond" panose="02020404030301010803" pitchFamily="18" charset="0"/>
              </a:rPr>
              <a:t>: kan vara obligatorisk – fyll i enligt rutin i respektive kommun.</a:t>
            </a:r>
          </a:p>
          <a:p>
            <a:pPr marL="285750" indent="-285750">
              <a:buFontTx/>
              <a:buChar char="-"/>
            </a:pPr>
            <a:r>
              <a:rPr lang="sv-SE" dirty="0">
                <a:latin typeface="Garamond" panose="02020404030301010803" pitchFamily="18" charset="0"/>
              </a:rPr>
              <a:t>Lokalisation: är inte obligatorisk men kan med fördel anges. </a:t>
            </a:r>
          </a:p>
          <a:p>
            <a:endParaRPr lang="sv-SE" dirty="0">
              <a:latin typeface="Garamond" panose="02020404030301010803" pitchFamily="18" charset="0"/>
            </a:endParaRPr>
          </a:p>
          <a:p>
            <a:r>
              <a:rPr lang="sv-SE" b="1" dirty="0">
                <a:latin typeface="Garamond" panose="02020404030301010803" pitchFamily="18" charset="0"/>
              </a:rPr>
              <a:t>4.</a:t>
            </a:r>
            <a:r>
              <a:rPr lang="sv-SE" dirty="0">
                <a:latin typeface="Garamond" panose="02020404030301010803" pitchFamily="18" charset="0"/>
              </a:rPr>
              <a:t> När obligatorisk information har fyllts i blir Administrera knappen aktiv – tryck på </a:t>
            </a:r>
            <a:r>
              <a:rPr lang="sv-SE" b="1" dirty="0">
                <a:latin typeface="Garamond" panose="02020404030301010803" pitchFamily="18" charset="0"/>
              </a:rPr>
              <a:t>Administrera.</a:t>
            </a:r>
          </a:p>
        </p:txBody>
      </p:sp>
      <p:sp>
        <p:nvSpPr>
          <p:cNvPr id="7" name="Rektangel 6">
            <a:extLst>
              <a:ext uri="{FF2B5EF4-FFF2-40B4-BE49-F238E27FC236}">
                <a16:creationId xmlns:a16="http://schemas.microsoft.com/office/drawing/2014/main" id="{903D5C58-BAEB-4A24-83AC-A390E040F63E}"/>
              </a:ext>
            </a:extLst>
          </p:cNvPr>
          <p:cNvSpPr/>
          <p:nvPr/>
        </p:nvSpPr>
        <p:spPr>
          <a:xfrm>
            <a:off x="8543109" y="5695406"/>
            <a:ext cx="705394" cy="2525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BA4E077-BB96-47A7-8E4B-FDCE0FC67150}"/>
              </a:ext>
            </a:extLst>
          </p:cNvPr>
          <p:cNvSpPr/>
          <p:nvPr/>
        </p:nvSpPr>
        <p:spPr>
          <a:xfrm>
            <a:off x="8786949" y="2447109"/>
            <a:ext cx="2873829" cy="15501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koppling 9">
            <a:extLst>
              <a:ext uri="{FF2B5EF4-FFF2-40B4-BE49-F238E27FC236}">
                <a16:creationId xmlns:a16="http://schemas.microsoft.com/office/drawing/2014/main" id="{C62060F6-97B9-43C3-BC29-9CC4CFAE57C0}"/>
              </a:ext>
            </a:extLst>
          </p:cNvPr>
          <p:cNvCxnSpPr>
            <a:cxnSpLocks/>
          </p:cNvCxnSpPr>
          <p:nvPr/>
        </p:nvCxnSpPr>
        <p:spPr>
          <a:xfrm>
            <a:off x="6096000" y="5133315"/>
            <a:ext cx="2368731" cy="7014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4B5027BA-AA62-4457-B4DD-8FE40F6E24B2}"/>
              </a:ext>
            </a:extLst>
          </p:cNvPr>
          <p:cNvSpPr txBox="1"/>
          <p:nvPr/>
        </p:nvSpPr>
        <p:spPr>
          <a:xfrm>
            <a:off x="9344297" y="2760617"/>
            <a:ext cx="374469" cy="369332"/>
          </a:xfrm>
          <a:prstGeom prst="rect">
            <a:avLst/>
          </a:prstGeom>
          <a:noFill/>
        </p:spPr>
        <p:txBody>
          <a:bodyPr wrap="square" rtlCol="0">
            <a:spAutoFit/>
          </a:bodyPr>
          <a:lstStyle/>
          <a:p>
            <a:r>
              <a:rPr lang="sv-SE" b="1" dirty="0">
                <a:solidFill>
                  <a:srgbClr val="FF0000"/>
                </a:solidFill>
              </a:rPr>
              <a:t>3</a:t>
            </a:r>
          </a:p>
        </p:txBody>
      </p:sp>
      <p:sp>
        <p:nvSpPr>
          <p:cNvPr id="12" name="textruta 11">
            <a:extLst>
              <a:ext uri="{FF2B5EF4-FFF2-40B4-BE49-F238E27FC236}">
                <a16:creationId xmlns:a16="http://schemas.microsoft.com/office/drawing/2014/main" id="{86279C2D-643D-4E65-9826-A2BAE9F23F22}"/>
              </a:ext>
            </a:extLst>
          </p:cNvPr>
          <p:cNvSpPr txBox="1"/>
          <p:nvPr/>
        </p:nvSpPr>
        <p:spPr>
          <a:xfrm>
            <a:off x="8773886" y="5307091"/>
            <a:ext cx="374469" cy="369332"/>
          </a:xfrm>
          <a:prstGeom prst="rect">
            <a:avLst/>
          </a:prstGeom>
          <a:noFill/>
        </p:spPr>
        <p:txBody>
          <a:bodyPr wrap="square" rtlCol="0">
            <a:spAutoFit/>
          </a:bodyPr>
          <a:lstStyle/>
          <a:p>
            <a:r>
              <a:rPr lang="sv-SE" b="1" dirty="0">
                <a:solidFill>
                  <a:srgbClr val="FF0000"/>
                </a:solidFill>
              </a:rPr>
              <a:t>4</a:t>
            </a:r>
          </a:p>
        </p:txBody>
      </p:sp>
    </p:spTree>
    <p:extLst>
      <p:ext uri="{BB962C8B-B14F-4D97-AF65-F5344CB8AC3E}">
        <p14:creationId xmlns:p14="http://schemas.microsoft.com/office/powerpoint/2010/main" val="9010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5">
            <a:extLst>
              <a:ext uri="{FF2B5EF4-FFF2-40B4-BE49-F238E27FC236}">
                <a16:creationId xmlns:a16="http://schemas.microsoft.com/office/drawing/2014/main" id="{58107423-E6B1-4A52-B4AB-23F0ABDAA759}"/>
              </a:ext>
            </a:extLst>
          </p:cNvPr>
          <p:cNvSpPr>
            <a:spLocks noGrp="1"/>
          </p:cNvSpPr>
          <p:nvPr>
            <p:ph type="title"/>
          </p:nvPr>
        </p:nvSpPr>
        <p:spPr>
          <a:xfrm>
            <a:off x="1260475" y="125685"/>
            <a:ext cx="9671050" cy="640669"/>
          </a:xfrm>
        </p:spPr>
        <p:txBody>
          <a:bodyPr/>
          <a:lstStyle/>
          <a:p>
            <a:pPr algn="ctr"/>
            <a:r>
              <a:rPr lang="sv-SE" dirty="0"/>
              <a:t>administrera vaccin</a:t>
            </a:r>
          </a:p>
        </p:txBody>
      </p:sp>
      <p:pic>
        <p:nvPicPr>
          <p:cNvPr id="6" name="Bildobjekt 5">
            <a:extLst>
              <a:ext uri="{FF2B5EF4-FFF2-40B4-BE49-F238E27FC236}">
                <a16:creationId xmlns:a16="http://schemas.microsoft.com/office/drawing/2014/main" id="{DF6D4FA0-920C-442C-9F5B-6B66B15790DA}"/>
              </a:ext>
            </a:extLst>
          </p:cNvPr>
          <p:cNvPicPr/>
          <p:nvPr/>
        </p:nvPicPr>
        <p:blipFill rotWithShape="1">
          <a:blip r:embed="rId2"/>
          <a:srcRect l="59709" t="12218" r="16492" b="62203"/>
          <a:stretch/>
        </p:blipFill>
        <p:spPr bwMode="auto">
          <a:xfrm>
            <a:off x="2369366" y="2184455"/>
            <a:ext cx="7140393" cy="203739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8" name="textruta 7">
            <a:extLst>
              <a:ext uri="{FF2B5EF4-FFF2-40B4-BE49-F238E27FC236}">
                <a16:creationId xmlns:a16="http://schemas.microsoft.com/office/drawing/2014/main" id="{38DF8FBA-AC24-4529-89D1-6B2B24C4AAF6}"/>
              </a:ext>
            </a:extLst>
          </p:cNvPr>
          <p:cNvSpPr txBox="1"/>
          <p:nvPr/>
        </p:nvSpPr>
        <p:spPr>
          <a:xfrm>
            <a:off x="2703332" y="766354"/>
            <a:ext cx="7858407" cy="1200329"/>
          </a:xfrm>
          <a:prstGeom prst="rect">
            <a:avLst/>
          </a:prstGeom>
          <a:noFill/>
        </p:spPr>
        <p:txBody>
          <a:bodyPr wrap="square" rtlCol="0">
            <a:spAutoFit/>
          </a:bodyPr>
          <a:lstStyle/>
          <a:p>
            <a:r>
              <a:rPr lang="sv-SE" dirty="0">
                <a:latin typeface="Garamond" panose="02020404030301010803" pitchFamily="18" charset="0"/>
              </a:rPr>
              <a:t>Vaccinationen är nu administrerad och sprutan ändrar färg till mörkblå. </a:t>
            </a:r>
          </a:p>
          <a:p>
            <a:r>
              <a:rPr lang="sv-SE" dirty="0">
                <a:latin typeface="Garamond" panose="02020404030301010803" pitchFamily="18" charset="0"/>
              </a:rPr>
              <a:t>Genom att högerklicka på sprutan och välja </a:t>
            </a:r>
            <a:r>
              <a:rPr lang="sv-SE" b="1" dirty="0">
                <a:latin typeface="Garamond" panose="02020404030301010803" pitchFamily="18" charset="0"/>
              </a:rPr>
              <a:t>Visa logg </a:t>
            </a:r>
            <a:r>
              <a:rPr lang="sv-SE" dirty="0">
                <a:latin typeface="Garamond" panose="02020404030301010803" pitchFamily="18" charset="0"/>
              </a:rPr>
              <a:t>(kan göras både från Utdelningsvy och från Vaccinationslista) får man fram logginformation om vaccinationen. </a:t>
            </a:r>
          </a:p>
        </p:txBody>
      </p:sp>
      <p:pic>
        <p:nvPicPr>
          <p:cNvPr id="9" name="Bildobjekt 8">
            <a:extLst>
              <a:ext uri="{FF2B5EF4-FFF2-40B4-BE49-F238E27FC236}">
                <a16:creationId xmlns:a16="http://schemas.microsoft.com/office/drawing/2014/main" id="{CFA9C986-AB59-4E37-A782-E2D04F62D47C}"/>
              </a:ext>
            </a:extLst>
          </p:cNvPr>
          <p:cNvPicPr>
            <a:picLocks noChangeAspect="1"/>
          </p:cNvPicPr>
          <p:nvPr/>
        </p:nvPicPr>
        <p:blipFill>
          <a:blip r:embed="rId3"/>
          <a:stretch>
            <a:fillRect/>
          </a:stretch>
        </p:blipFill>
        <p:spPr>
          <a:xfrm>
            <a:off x="3552689" y="4646845"/>
            <a:ext cx="5086622" cy="1741088"/>
          </a:xfrm>
          <a:prstGeom prst="rect">
            <a:avLst/>
          </a:prstGeom>
        </p:spPr>
      </p:pic>
      <p:cxnSp>
        <p:nvCxnSpPr>
          <p:cNvPr id="11" name="Rak pilkoppling 10">
            <a:extLst>
              <a:ext uri="{FF2B5EF4-FFF2-40B4-BE49-F238E27FC236}">
                <a16:creationId xmlns:a16="http://schemas.microsoft.com/office/drawing/2014/main" id="{4B5A0E6B-6940-49FE-B333-C55D2FA2CFDE}"/>
              </a:ext>
            </a:extLst>
          </p:cNvPr>
          <p:cNvCxnSpPr/>
          <p:nvPr/>
        </p:nvCxnSpPr>
        <p:spPr>
          <a:xfrm>
            <a:off x="7889646" y="4043448"/>
            <a:ext cx="0" cy="773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38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5">
            <a:extLst>
              <a:ext uri="{FF2B5EF4-FFF2-40B4-BE49-F238E27FC236}">
                <a16:creationId xmlns:a16="http://schemas.microsoft.com/office/drawing/2014/main" id="{245267A1-1E07-4277-AB81-CEB7EDD537C6}"/>
              </a:ext>
            </a:extLst>
          </p:cNvPr>
          <p:cNvSpPr>
            <a:spLocks noGrp="1"/>
          </p:cNvSpPr>
          <p:nvPr>
            <p:ph type="title"/>
          </p:nvPr>
        </p:nvSpPr>
        <p:spPr>
          <a:xfrm>
            <a:off x="1260475" y="64725"/>
            <a:ext cx="9671050" cy="1110932"/>
          </a:xfrm>
        </p:spPr>
        <p:txBody>
          <a:bodyPr/>
          <a:lstStyle/>
          <a:p>
            <a:pPr algn="ctr"/>
            <a:r>
              <a:rPr lang="sv-SE" dirty="0"/>
              <a:t>Ordinera vaccin</a:t>
            </a:r>
            <a:br>
              <a:rPr lang="sv-SE" dirty="0"/>
            </a:br>
            <a:r>
              <a:rPr lang="sv-SE" sz="2000" dirty="0"/>
              <a:t>ej tidssatt</a:t>
            </a:r>
          </a:p>
        </p:txBody>
      </p:sp>
      <p:sp>
        <p:nvSpPr>
          <p:cNvPr id="5" name="Rektangel 4">
            <a:extLst>
              <a:ext uri="{FF2B5EF4-FFF2-40B4-BE49-F238E27FC236}">
                <a16:creationId xmlns:a16="http://schemas.microsoft.com/office/drawing/2014/main" id="{CBB340EB-23BA-4163-BEA9-D790F2BD39B1}"/>
              </a:ext>
            </a:extLst>
          </p:cNvPr>
          <p:cNvSpPr/>
          <p:nvPr/>
        </p:nvSpPr>
        <p:spPr>
          <a:xfrm>
            <a:off x="1123407" y="1251746"/>
            <a:ext cx="10580914" cy="646331"/>
          </a:xfrm>
          <a:prstGeom prst="rect">
            <a:avLst/>
          </a:prstGeom>
        </p:spPr>
        <p:txBody>
          <a:bodyPr wrap="square">
            <a:spAutoFit/>
          </a:bodyPr>
          <a:lstStyle/>
          <a:p>
            <a:r>
              <a:rPr lang="sv-SE" dirty="0">
                <a:latin typeface="Garamond" panose="02020404030301010803" pitchFamily="18" charset="0"/>
                <a:ea typeface="Calibri" panose="020F0502020204030204" pitchFamily="34" charset="0"/>
                <a:cs typeface="Times New Roman" panose="02020603050405020304" pitchFamily="18" charset="0"/>
              </a:rPr>
              <a:t>Om det är oklart när patienten ska få sin vaccination, eller om det är mer än 3 veckor från ordinationen görs tills patienten ska få vaccinet så kan ordinationen göras </a:t>
            </a:r>
            <a:r>
              <a:rPr lang="sv-SE" b="1" dirty="0">
                <a:latin typeface="Garamond" panose="02020404030301010803" pitchFamily="18" charset="0"/>
                <a:ea typeface="Calibri" panose="020F0502020204030204" pitchFamily="34" charset="0"/>
                <a:cs typeface="Times New Roman" panose="02020603050405020304" pitchFamily="18" charset="0"/>
              </a:rPr>
              <a:t>Ej tidssatt</a:t>
            </a:r>
            <a:r>
              <a:rPr lang="sv-SE" dirty="0">
                <a:latin typeface="Garamond" panose="02020404030301010803" pitchFamily="18" charset="0"/>
                <a:ea typeface="Calibri" panose="020F0502020204030204" pitchFamily="34" charset="0"/>
                <a:cs typeface="Times New Roman" panose="02020603050405020304" pitchFamily="18" charset="0"/>
              </a:rPr>
              <a:t>. En ordination kan ligga Ej tidssatt i obegränsad tid. </a:t>
            </a:r>
            <a:endParaRPr lang="sv-SE" dirty="0">
              <a:latin typeface="Garamond" panose="02020404030301010803" pitchFamily="18" charset="0"/>
            </a:endParaRPr>
          </a:p>
        </p:txBody>
      </p:sp>
      <p:sp>
        <p:nvSpPr>
          <p:cNvPr id="6" name="textruta 5">
            <a:extLst>
              <a:ext uri="{FF2B5EF4-FFF2-40B4-BE49-F238E27FC236}">
                <a16:creationId xmlns:a16="http://schemas.microsoft.com/office/drawing/2014/main" id="{B4F2AA21-476F-45EB-BF3A-2273ED663001}"/>
              </a:ext>
            </a:extLst>
          </p:cNvPr>
          <p:cNvSpPr txBox="1"/>
          <p:nvPr/>
        </p:nvSpPr>
        <p:spPr>
          <a:xfrm>
            <a:off x="1123407" y="2013461"/>
            <a:ext cx="10017125" cy="646331"/>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Garamond" panose="02020404030301010803" pitchFamily="18" charset="0"/>
              </a:rPr>
              <a:t>Gör enligt steg </a:t>
            </a:r>
            <a:r>
              <a:rPr lang="sv-SE" b="1" dirty="0">
                <a:latin typeface="Garamond" panose="02020404030301010803" pitchFamily="18" charset="0"/>
              </a:rPr>
              <a:t>1 till 3 </a:t>
            </a:r>
            <a:r>
              <a:rPr lang="sv-SE" dirty="0">
                <a:latin typeface="Garamond" panose="02020404030301010803" pitchFamily="18" charset="0"/>
              </a:rPr>
              <a:t>på sida 3 i denna manual.</a:t>
            </a:r>
          </a:p>
          <a:p>
            <a:pPr marL="285750" indent="-285750">
              <a:buFont typeface="Arial" panose="020B0604020202020204" pitchFamily="34" charset="0"/>
              <a:buChar char="•"/>
            </a:pPr>
            <a:r>
              <a:rPr lang="sv-SE" dirty="0">
                <a:latin typeface="Garamond" panose="02020404030301010803" pitchFamily="18" charset="0"/>
              </a:rPr>
              <a:t>Tryck sedan på knappen </a:t>
            </a:r>
            <a:r>
              <a:rPr lang="sv-SE" b="1" dirty="0">
                <a:latin typeface="Garamond" panose="02020404030301010803" pitchFamily="18" charset="0"/>
              </a:rPr>
              <a:t>Ordinationsdetaljer</a:t>
            </a:r>
            <a:r>
              <a:rPr lang="sv-SE" dirty="0">
                <a:latin typeface="Garamond" panose="02020404030301010803" pitchFamily="18" charset="0"/>
              </a:rPr>
              <a:t> nere till höger.  </a:t>
            </a:r>
          </a:p>
        </p:txBody>
      </p:sp>
      <p:pic>
        <p:nvPicPr>
          <p:cNvPr id="7" name="Bildobjekt 6">
            <a:extLst>
              <a:ext uri="{FF2B5EF4-FFF2-40B4-BE49-F238E27FC236}">
                <a16:creationId xmlns:a16="http://schemas.microsoft.com/office/drawing/2014/main" id="{7FA8A564-1BFA-481C-A4FA-D6C5514DF728}"/>
              </a:ext>
            </a:extLst>
          </p:cNvPr>
          <p:cNvPicPr/>
          <p:nvPr/>
        </p:nvPicPr>
        <p:blipFill>
          <a:blip r:embed="rId2"/>
          <a:stretch>
            <a:fillRect/>
          </a:stretch>
        </p:blipFill>
        <p:spPr>
          <a:xfrm>
            <a:off x="7501982" y="2198513"/>
            <a:ext cx="3638550" cy="276225"/>
          </a:xfrm>
          <a:prstGeom prst="rect">
            <a:avLst/>
          </a:prstGeom>
          <a:ln>
            <a:solidFill>
              <a:schemeClr val="tx1"/>
            </a:solidFill>
          </a:ln>
        </p:spPr>
      </p:pic>
      <p:pic>
        <p:nvPicPr>
          <p:cNvPr id="8" name="Bildobjekt 7">
            <a:extLst>
              <a:ext uri="{FF2B5EF4-FFF2-40B4-BE49-F238E27FC236}">
                <a16:creationId xmlns:a16="http://schemas.microsoft.com/office/drawing/2014/main" id="{5DDD27BF-2BBF-42F6-9CEE-A32E8AB85E9B}"/>
              </a:ext>
            </a:extLst>
          </p:cNvPr>
          <p:cNvPicPr/>
          <p:nvPr/>
        </p:nvPicPr>
        <p:blipFill rotWithShape="1">
          <a:blip r:embed="rId3"/>
          <a:srcRect l="59624" t="19608" r="29997" b="48642"/>
          <a:stretch/>
        </p:blipFill>
        <p:spPr bwMode="auto">
          <a:xfrm>
            <a:off x="1676491" y="3215654"/>
            <a:ext cx="2634252" cy="2459453"/>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9" name="textruta 8">
            <a:extLst>
              <a:ext uri="{FF2B5EF4-FFF2-40B4-BE49-F238E27FC236}">
                <a16:creationId xmlns:a16="http://schemas.microsoft.com/office/drawing/2014/main" id="{A78839F5-0BED-40B7-98F1-4CE5E2208F28}"/>
              </a:ext>
            </a:extLst>
          </p:cNvPr>
          <p:cNvSpPr txBox="1"/>
          <p:nvPr/>
        </p:nvSpPr>
        <p:spPr>
          <a:xfrm>
            <a:off x="1123407" y="2715340"/>
            <a:ext cx="10017124" cy="369332"/>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Garamond" panose="02020404030301010803" pitchFamily="18" charset="0"/>
              </a:rPr>
              <a:t>I doseringsfältet, ändra </a:t>
            </a:r>
            <a:r>
              <a:rPr lang="sv-SE" b="1" dirty="0">
                <a:latin typeface="Garamond" panose="02020404030301010803" pitchFamily="18" charset="0"/>
              </a:rPr>
              <a:t>Starttid</a:t>
            </a:r>
            <a:r>
              <a:rPr lang="sv-SE" dirty="0">
                <a:latin typeface="Garamond" panose="02020404030301010803" pitchFamily="18" charset="0"/>
              </a:rPr>
              <a:t> till </a:t>
            </a:r>
            <a:r>
              <a:rPr lang="sv-SE" b="1" dirty="0">
                <a:latin typeface="Garamond" panose="02020404030301010803" pitchFamily="18" charset="0"/>
              </a:rPr>
              <a:t>Ej tidsatt</a:t>
            </a:r>
            <a:r>
              <a:rPr lang="sv-SE" dirty="0">
                <a:latin typeface="Garamond" panose="02020404030301010803" pitchFamily="18" charset="0"/>
              </a:rPr>
              <a:t>. Fält för Orsak kommer fram – välj </a:t>
            </a:r>
            <a:r>
              <a:rPr lang="sv-SE" b="1" dirty="0">
                <a:latin typeface="Garamond" panose="02020404030301010803" pitchFamily="18" charset="0"/>
              </a:rPr>
              <a:t>Ordinerad dos vaccin</a:t>
            </a:r>
            <a:r>
              <a:rPr lang="sv-SE" dirty="0">
                <a:latin typeface="Garamond" panose="02020404030301010803" pitchFamily="18" charset="0"/>
              </a:rPr>
              <a:t>.</a:t>
            </a:r>
            <a:endParaRPr lang="sv-SE" b="1" dirty="0">
              <a:latin typeface="Garamond" panose="02020404030301010803" pitchFamily="18" charset="0"/>
            </a:endParaRPr>
          </a:p>
        </p:txBody>
      </p:sp>
      <p:pic>
        <p:nvPicPr>
          <p:cNvPr id="10" name="Bildobjekt 9">
            <a:extLst>
              <a:ext uri="{FF2B5EF4-FFF2-40B4-BE49-F238E27FC236}">
                <a16:creationId xmlns:a16="http://schemas.microsoft.com/office/drawing/2014/main" id="{197789F4-7CCE-4415-9F7C-3CB0185C00AD}"/>
              </a:ext>
            </a:extLst>
          </p:cNvPr>
          <p:cNvPicPr/>
          <p:nvPr/>
        </p:nvPicPr>
        <p:blipFill rotWithShape="1">
          <a:blip r:embed="rId4"/>
          <a:srcRect l="59779" t="19605" r="25688" b="46286"/>
          <a:stretch/>
        </p:blipFill>
        <p:spPr bwMode="auto">
          <a:xfrm>
            <a:off x="6413864" y="3215655"/>
            <a:ext cx="3326674" cy="2459453"/>
          </a:xfrm>
          <a:prstGeom prst="rect">
            <a:avLst/>
          </a:prstGeom>
          <a:ln>
            <a:solidFill>
              <a:schemeClr val="tx1"/>
            </a:solidFill>
          </a:ln>
          <a:extLst>
            <a:ext uri="{53640926-AAD7-44D8-BBD7-CCE9431645EC}">
              <a14:shadowObscured xmlns:a14="http://schemas.microsoft.com/office/drawing/2010/main"/>
            </a:ext>
          </a:extLst>
        </p:spPr>
      </p:pic>
      <p:sp>
        <p:nvSpPr>
          <p:cNvPr id="11" name="Rektangel 10">
            <a:extLst>
              <a:ext uri="{FF2B5EF4-FFF2-40B4-BE49-F238E27FC236}">
                <a16:creationId xmlns:a16="http://schemas.microsoft.com/office/drawing/2014/main" id="{8865DA81-1889-44F2-87CA-26F91C69081C}"/>
              </a:ext>
            </a:extLst>
          </p:cNvPr>
          <p:cNvSpPr/>
          <p:nvPr/>
        </p:nvSpPr>
        <p:spPr>
          <a:xfrm>
            <a:off x="9740538" y="2198513"/>
            <a:ext cx="1399994" cy="2762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36AC8904-49C3-4D4D-B18B-5485B6AE1402}"/>
              </a:ext>
            </a:extLst>
          </p:cNvPr>
          <p:cNvSpPr txBox="1"/>
          <p:nvPr/>
        </p:nvSpPr>
        <p:spPr>
          <a:xfrm>
            <a:off x="1410789" y="5930537"/>
            <a:ext cx="8604068" cy="646331"/>
          </a:xfrm>
          <a:prstGeom prst="rect">
            <a:avLst/>
          </a:prstGeom>
          <a:noFill/>
        </p:spPr>
        <p:txBody>
          <a:bodyPr wrap="square" rtlCol="0">
            <a:spAutoFit/>
          </a:bodyPr>
          <a:lstStyle/>
          <a:p>
            <a:r>
              <a:rPr lang="sv-SE" b="1" dirty="0">
                <a:latin typeface="Garamond" panose="02020404030301010803" pitchFamily="18" charset="0"/>
              </a:rPr>
              <a:t>Signera</a:t>
            </a:r>
            <a:r>
              <a:rPr lang="sv-SE" dirty="0">
                <a:latin typeface="Garamond" panose="02020404030301010803" pitchFamily="18" charset="0"/>
              </a:rPr>
              <a:t> ordinationen nere till höger i vyn. Ordinationen hamnar nu i </a:t>
            </a:r>
            <a:r>
              <a:rPr lang="sv-SE" b="1" dirty="0">
                <a:latin typeface="Garamond" panose="02020404030301010803" pitchFamily="18" charset="0"/>
              </a:rPr>
              <a:t>Vaccinationslistan</a:t>
            </a:r>
            <a:r>
              <a:rPr lang="sv-SE" dirty="0">
                <a:latin typeface="Garamond" panose="02020404030301010803" pitchFamily="18" charset="0"/>
              </a:rPr>
              <a:t> under rubrik </a:t>
            </a:r>
            <a:r>
              <a:rPr lang="sv-SE" b="1" dirty="0">
                <a:latin typeface="Garamond" panose="02020404030301010803" pitchFamily="18" charset="0"/>
              </a:rPr>
              <a:t>Ej tidssatta</a:t>
            </a:r>
            <a:r>
              <a:rPr lang="sv-SE" dirty="0">
                <a:latin typeface="Garamond" panose="02020404030301010803" pitchFamily="18" charset="0"/>
              </a:rPr>
              <a:t>. </a:t>
            </a:r>
          </a:p>
        </p:txBody>
      </p:sp>
      <p:cxnSp>
        <p:nvCxnSpPr>
          <p:cNvPr id="14" name="Rak pilkoppling 13">
            <a:extLst>
              <a:ext uri="{FF2B5EF4-FFF2-40B4-BE49-F238E27FC236}">
                <a16:creationId xmlns:a16="http://schemas.microsoft.com/office/drawing/2014/main" id="{374A432A-187F-4E3C-B4C2-F03EEEF20503}"/>
              </a:ext>
            </a:extLst>
          </p:cNvPr>
          <p:cNvCxnSpPr/>
          <p:nvPr/>
        </p:nvCxnSpPr>
        <p:spPr>
          <a:xfrm flipH="1">
            <a:off x="2786743" y="3004457"/>
            <a:ext cx="2124891" cy="23774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3F8CD2F5-7DC3-42E1-BBDD-2CB728FAE405}"/>
              </a:ext>
            </a:extLst>
          </p:cNvPr>
          <p:cNvSpPr/>
          <p:nvPr/>
        </p:nvSpPr>
        <p:spPr>
          <a:xfrm>
            <a:off x="1676491" y="4963886"/>
            <a:ext cx="396149" cy="2438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7" name="Rak pilkoppling 16">
            <a:extLst>
              <a:ext uri="{FF2B5EF4-FFF2-40B4-BE49-F238E27FC236}">
                <a16:creationId xmlns:a16="http://schemas.microsoft.com/office/drawing/2014/main" id="{4BC43A9B-BC11-4169-B1B9-0E39E25C0C73}"/>
              </a:ext>
            </a:extLst>
          </p:cNvPr>
          <p:cNvCxnSpPr/>
          <p:nvPr/>
        </p:nvCxnSpPr>
        <p:spPr>
          <a:xfrm flipH="1">
            <a:off x="8621486" y="3004457"/>
            <a:ext cx="992777" cy="2438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908CECC7-915F-4C6A-901D-E20B1CAEE7FE}"/>
              </a:ext>
            </a:extLst>
          </p:cNvPr>
          <p:cNvCxnSpPr/>
          <p:nvPr/>
        </p:nvCxnSpPr>
        <p:spPr>
          <a:xfrm>
            <a:off x="6958149" y="2474738"/>
            <a:ext cx="278238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30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5">
            <a:extLst>
              <a:ext uri="{FF2B5EF4-FFF2-40B4-BE49-F238E27FC236}">
                <a16:creationId xmlns:a16="http://schemas.microsoft.com/office/drawing/2014/main" id="{72A3EF77-4ABB-4F85-8C38-C0AE5E87D5FF}"/>
              </a:ext>
            </a:extLst>
          </p:cNvPr>
          <p:cNvSpPr>
            <a:spLocks noGrp="1"/>
          </p:cNvSpPr>
          <p:nvPr>
            <p:ph type="title"/>
          </p:nvPr>
        </p:nvSpPr>
        <p:spPr>
          <a:xfrm>
            <a:off x="1429839" y="66541"/>
            <a:ext cx="9671050" cy="847860"/>
          </a:xfrm>
        </p:spPr>
        <p:txBody>
          <a:bodyPr/>
          <a:lstStyle/>
          <a:p>
            <a:pPr algn="ctr"/>
            <a:r>
              <a:rPr lang="sv-SE" dirty="0"/>
              <a:t>Aktivera vaccin - </a:t>
            </a:r>
            <a:r>
              <a:rPr lang="sv-SE" sz="2000" dirty="0"/>
              <a:t>ej tidsatt</a:t>
            </a:r>
          </a:p>
        </p:txBody>
      </p:sp>
      <p:sp>
        <p:nvSpPr>
          <p:cNvPr id="5" name="textruta 4">
            <a:extLst>
              <a:ext uri="{FF2B5EF4-FFF2-40B4-BE49-F238E27FC236}">
                <a16:creationId xmlns:a16="http://schemas.microsoft.com/office/drawing/2014/main" id="{FDD902BA-A9B0-4274-A04F-DBDF39C14BA8}"/>
              </a:ext>
            </a:extLst>
          </p:cNvPr>
          <p:cNvSpPr txBox="1"/>
          <p:nvPr/>
        </p:nvSpPr>
        <p:spPr>
          <a:xfrm>
            <a:off x="1149078" y="1435018"/>
            <a:ext cx="10232572" cy="646331"/>
          </a:xfrm>
          <a:prstGeom prst="rect">
            <a:avLst/>
          </a:prstGeom>
          <a:noFill/>
        </p:spPr>
        <p:txBody>
          <a:bodyPr wrap="square" rtlCol="0">
            <a:spAutoFit/>
          </a:bodyPr>
          <a:lstStyle/>
          <a:p>
            <a:r>
              <a:rPr lang="sv-SE" dirty="0">
                <a:latin typeface="Garamond" panose="02020404030301010803" pitchFamily="18" charset="0"/>
              </a:rPr>
              <a:t>En Ej tidssatt ordination måste </a:t>
            </a:r>
            <a:r>
              <a:rPr lang="sv-SE" b="1" dirty="0">
                <a:latin typeface="Garamond" panose="02020404030301010803" pitchFamily="18" charset="0"/>
              </a:rPr>
              <a:t>Aktiveras</a:t>
            </a:r>
            <a:r>
              <a:rPr lang="sv-SE" dirty="0">
                <a:latin typeface="Garamond" panose="02020404030301010803" pitchFamily="18" charset="0"/>
              </a:rPr>
              <a:t> för att bli synlig och kunna administreras i Utdelningsvy. </a:t>
            </a:r>
          </a:p>
          <a:p>
            <a:r>
              <a:rPr lang="sv-SE" dirty="0">
                <a:latin typeface="Garamond" panose="02020404030301010803" pitchFamily="18" charset="0"/>
              </a:rPr>
              <a:t>Detta kan göras av sjuksköterska innan administrering.  </a:t>
            </a:r>
          </a:p>
        </p:txBody>
      </p:sp>
      <p:sp>
        <p:nvSpPr>
          <p:cNvPr id="6" name="textruta 5">
            <a:extLst>
              <a:ext uri="{FF2B5EF4-FFF2-40B4-BE49-F238E27FC236}">
                <a16:creationId xmlns:a16="http://schemas.microsoft.com/office/drawing/2014/main" id="{49EDF57A-E635-4BAD-BF44-D502AC68E7B2}"/>
              </a:ext>
            </a:extLst>
          </p:cNvPr>
          <p:cNvSpPr txBox="1"/>
          <p:nvPr/>
        </p:nvSpPr>
        <p:spPr>
          <a:xfrm>
            <a:off x="1227909" y="2081349"/>
            <a:ext cx="10154194" cy="923330"/>
          </a:xfrm>
          <a:prstGeom prst="rect">
            <a:avLst/>
          </a:prstGeom>
          <a:noFill/>
        </p:spPr>
        <p:txBody>
          <a:bodyPr wrap="square" rtlCol="0">
            <a:spAutoFit/>
          </a:bodyPr>
          <a:lstStyle/>
          <a:p>
            <a:r>
              <a:rPr lang="sv-SE" b="1" dirty="0">
                <a:latin typeface="Garamond" panose="02020404030301010803" pitchFamily="18" charset="0"/>
              </a:rPr>
              <a:t>1.</a:t>
            </a:r>
            <a:r>
              <a:rPr lang="sv-SE" dirty="0">
                <a:latin typeface="Garamond" panose="02020404030301010803" pitchFamily="18" charset="0"/>
              </a:rPr>
              <a:t> Ha aktuell patient i patientlisten och gå till läkemedelsmodulen, flik </a:t>
            </a:r>
            <a:r>
              <a:rPr lang="sv-SE" b="1" dirty="0">
                <a:latin typeface="Garamond" panose="02020404030301010803" pitchFamily="18" charset="0"/>
              </a:rPr>
              <a:t>Vaccinationslista</a:t>
            </a:r>
            <a:r>
              <a:rPr lang="sv-SE" dirty="0">
                <a:latin typeface="Garamond" panose="02020404030301010803" pitchFamily="18" charset="0"/>
              </a:rPr>
              <a:t>.</a:t>
            </a:r>
          </a:p>
          <a:p>
            <a:r>
              <a:rPr lang="sv-SE" b="1" dirty="0">
                <a:latin typeface="Garamond" panose="02020404030301010803" pitchFamily="18" charset="0"/>
              </a:rPr>
              <a:t>2.</a:t>
            </a:r>
            <a:r>
              <a:rPr lang="sv-SE" dirty="0">
                <a:latin typeface="Garamond" panose="02020404030301010803" pitchFamily="18" charset="0"/>
              </a:rPr>
              <a:t> Tryck på rubrik </a:t>
            </a:r>
            <a:r>
              <a:rPr lang="sv-SE" b="1" dirty="0">
                <a:latin typeface="Garamond" panose="02020404030301010803" pitchFamily="18" charset="0"/>
              </a:rPr>
              <a:t>Ej tidssatta</a:t>
            </a:r>
            <a:r>
              <a:rPr lang="sv-SE" dirty="0">
                <a:latin typeface="Garamond" panose="02020404030301010803" pitchFamily="18" charset="0"/>
              </a:rPr>
              <a:t>, högerklicka på aktuell ordination och välj </a:t>
            </a:r>
            <a:r>
              <a:rPr lang="sv-SE" b="1" dirty="0">
                <a:latin typeface="Garamond" panose="02020404030301010803" pitchFamily="18" charset="0"/>
              </a:rPr>
              <a:t>Aktivera.</a:t>
            </a:r>
          </a:p>
          <a:p>
            <a:pPr marL="342900" indent="-342900">
              <a:buAutoNum type="arabicPeriod"/>
            </a:pPr>
            <a:endParaRPr lang="sv-SE" b="1" dirty="0">
              <a:latin typeface="Garamond" panose="02020404030301010803" pitchFamily="18" charset="0"/>
            </a:endParaRPr>
          </a:p>
        </p:txBody>
      </p:sp>
      <p:pic>
        <p:nvPicPr>
          <p:cNvPr id="7" name="Bildobjekt 6">
            <a:extLst>
              <a:ext uri="{FF2B5EF4-FFF2-40B4-BE49-F238E27FC236}">
                <a16:creationId xmlns:a16="http://schemas.microsoft.com/office/drawing/2014/main" id="{F52B59C0-5880-44C9-9B00-2ABAC15ADF67}"/>
              </a:ext>
            </a:extLst>
          </p:cNvPr>
          <p:cNvPicPr/>
          <p:nvPr/>
        </p:nvPicPr>
        <p:blipFill rotWithShape="1">
          <a:blip r:embed="rId2"/>
          <a:srcRect l="59480" t="12218" b="52899"/>
          <a:stretch/>
        </p:blipFill>
        <p:spPr bwMode="auto">
          <a:xfrm>
            <a:off x="1581694" y="3088193"/>
            <a:ext cx="8624751" cy="2302413"/>
          </a:xfrm>
          <a:prstGeom prst="rect">
            <a:avLst/>
          </a:prstGeom>
          <a:ln>
            <a:solidFill>
              <a:schemeClr val="accent1"/>
            </a:solidFill>
          </a:ln>
          <a:extLst>
            <a:ext uri="{53640926-AAD7-44D8-BBD7-CCE9431645EC}">
              <a14:shadowObscured xmlns:a14="http://schemas.microsoft.com/office/drawing/2010/main"/>
            </a:ext>
          </a:extLst>
        </p:spPr>
      </p:pic>
      <p:sp>
        <p:nvSpPr>
          <p:cNvPr id="8" name="textruta 7">
            <a:extLst>
              <a:ext uri="{FF2B5EF4-FFF2-40B4-BE49-F238E27FC236}">
                <a16:creationId xmlns:a16="http://schemas.microsoft.com/office/drawing/2014/main" id="{DBDC4EF9-756C-4A62-BE64-DC9A04CA4CAC}"/>
              </a:ext>
            </a:extLst>
          </p:cNvPr>
          <p:cNvSpPr txBox="1"/>
          <p:nvPr/>
        </p:nvSpPr>
        <p:spPr>
          <a:xfrm>
            <a:off x="3988526" y="2861770"/>
            <a:ext cx="330925" cy="369332"/>
          </a:xfrm>
          <a:prstGeom prst="rect">
            <a:avLst/>
          </a:prstGeom>
          <a:noFill/>
        </p:spPr>
        <p:txBody>
          <a:bodyPr wrap="square" rtlCol="0">
            <a:spAutoFit/>
          </a:bodyPr>
          <a:lstStyle/>
          <a:p>
            <a:r>
              <a:rPr lang="sv-SE" b="1" dirty="0">
                <a:solidFill>
                  <a:srgbClr val="FF0000"/>
                </a:solidFill>
              </a:rPr>
              <a:t>1</a:t>
            </a:r>
          </a:p>
        </p:txBody>
      </p:sp>
      <p:sp>
        <p:nvSpPr>
          <p:cNvPr id="9" name="textruta 8">
            <a:extLst>
              <a:ext uri="{FF2B5EF4-FFF2-40B4-BE49-F238E27FC236}">
                <a16:creationId xmlns:a16="http://schemas.microsoft.com/office/drawing/2014/main" id="{03F392ED-8099-4E0D-8E2A-38BC9B50E479}"/>
              </a:ext>
            </a:extLst>
          </p:cNvPr>
          <p:cNvSpPr txBox="1"/>
          <p:nvPr/>
        </p:nvSpPr>
        <p:spPr>
          <a:xfrm>
            <a:off x="2338251" y="3763107"/>
            <a:ext cx="330925" cy="369332"/>
          </a:xfrm>
          <a:prstGeom prst="rect">
            <a:avLst/>
          </a:prstGeom>
          <a:noFill/>
        </p:spPr>
        <p:txBody>
          <a:bodyPr wrap="square" rtlCol="0">
            <a:spAutoFit/>
          </a:bodyPr>
          <a:lstStyle/>
          <a:p>
            <a:r>
              <a:rPr lang="sv-SE" b="1" dirty="0">
                <a:solidFill>
                  <a:srgbClr val="FF0000"/>
                </a:solidFill>
              </a:rPr>
              <a:t>2</a:t>
            </a:r>
          </a:p>
        </p:txBody>
      </p:sp>
      <p:cxnSp>
        <p:nvCxnSpPr>
          <p:cNvPr id="11" name="Rak pilkoppling 10">
            <a:extLst>
              <a:ext uri="{FF2B5EF4-FFF2-40B4-BE49-F238E27FC236}">
                <a16:creationId xmlns:a16="http://schemas.microsoft.com/office/drawing/2014/main" id="{99474679-5817-46A2-B193-68270854A60F}"/>
              </a:ext>
            </a:extLst>
          </p:cNvPr>
          <p:cNvCxnSpPr>
            <a:cxnSpLocks/>
          </p:cNvCxnSpPr>
          <p:nvPr/>
        </p:nvCxnSpPr>
        <p:spPr>
          <a:xfrm>
            <a:off x="2562367" y="4032913"/>
            <a:ext cx="429905" cy="2900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885067"/>
      </p:ext>
    </p:extLst>
  </p:cSld>
  <p:clrMapOvr>
    <a:masterClrMapping/>
  </p:clrMapOvr>
</p:sld>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647</TotalTime>
  <Words>1197</Words>
  <Application>Microsoft Office PowerPoint</Application>
  <PresentationFormat>Bredbild</PresentationFormat>
  <Paragraphs>137</Paragraphs>
  <Slides>16</Slides>
  <Notes>1</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16</vt:i4>
      </vt:variant>
    </vt:vector>
  </HeadingPairs>
  <TitlesOfParts>
    <vt:vector size="23" baseType="lpstr">
      <vt:lpstr>Arial</vt:lpstr>
      <vt:lpstr>Brandon Grotesque Black</vt:lpstr>
      <vt:lpstr>Brandon Grotesque Bold</vt:lpstr>
      <vt:lpstr>Calibri</vt:lpstr>
      <vt:lpstr>Garamond</vt:lpstr>
      <vt:lpstr>Region Kronoberg ljus</vt:lpstr>
      <vt:lpstr>Region Kronoberg MÖRK</vt:lpstr>
      <vt:lpstr>Vaccination</vt:lpstr>
      <vt:lpstr>PowerPoint-presentation</vt:lpstr>
      <vt:lpstr>Ordinera vaccin</vt:lpstr>
      <vt:lpstr>Ordinera vaccin</vt:lpstr>
      <vt:lpstr>administrera vaccin</vt:lpstr>
      <vt:lpstr>administrera vaccin</vt:lpstr>
      <vt:lpstr>administrera vaccin</vt:lpstr>
      <vt:lpstr>Ordinera vaccin ej tidssatt</vt:lpstr>
      <vt:lpstr>Aktivera vaccin - ej tidsatt</vt:lpstr>
      <vt:lpstr>Aktivera vaccin - ej tidsatt</vt:lpstr>
      <vt:lpstr>Journalanteckning</vt:lpstr>
      <vt:lpstr>Journalanteckning</vt:lpstr>
      <vt:lpstr>Journalanteckning</vt:lpstr>
      <vt:lpstr>Journalanteckning</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dc:title>
  <dc:creator>Jakobsson Cecilia RGS IT VIS utb o support</dc:creator>
  <cp:lastModifiedBy>Edvardsson Marie</cp:lastModifiedBy>
  <cp:revision>89</cp:revision>
  <dcterms:created xsi:type="dcterms:W3CDTF">2023-12-18T14:33:41Z</dcterms:created>
  <dcterms:modified xsi:type="dcterms:W3CDTF">2023-12-21T09:26:47Z</dcterms:modified>
</cp:coreProperties>
</file>