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5" r:id="rId2"/>
    <p:sldMasterId id="2147483660" r:id="rId3"/>
    <p:sldMasterId id="2147483665" r:id="rId4"/>
    <p:sldMasterId id="2147483669" r:id="rId5"/>
    <p:sldMasterId id="2147483672" r:id="rId6"/>
    <p:sldMasterId id="2147483676" r:id="rId7"/>
    <p:sldMasterId id="2147483679" r:id="rId8"/>
  </p:sldMasterIdLst>
  <p:notesMasterIdLst>
    <p:notesMasterId r:id="rId23"/>
  </p:notesMasterIdLst>
  <p:handoutMasterIdLst>
    <p:handoutMasterId r:id="rId24"/>
  </p:handoutMasterIdLst>
  <p:sldIdLst>
    <p:sldId id="256" r:id="rId9"/>
    <p:sldId id="259" r:id="rId10"/>
    <p:sldId id="262" r:id="rId11"/>
    <p:sldId id="264" r:id="rId12"/>
    <p:sldId id="273" r:id="rId13"/>
    <p:sldId id="283" r:id="rId14"/>
    <p:sldId id="266" r:id="rId15"/>
    <p:sldId id="268" r:id="rId16"/>
    <p:sldId id="269" r:id="rId17"/>
    <p:sldId id="270" r:id="rId18"/>
    <p:sldId id="274" r:id="rId19"/>
    <p:sldId id="278" r:id="rId20"/>
    <p:sldId id="280" r:id="rId21"/>
    <p:sldId id="282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C9E29-1574-4239-83F3-703B20CAD750}" v="1" dt="2024-06-13T10:57:59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CC9B5F59-95DD-4D3B-8BC7-4E1A598C05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D31000-B377-43F5-B823-5A4D6A0A8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27D75-69EC-4C6C-BCA4-C9A7F8E69D1C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4F0ECBA-8551-416B-B2A7-DB59A16AE7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48C6E5-BEA5-4966-8AF0-D27CEDCA33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3FDA-AEFA-4A5A-8AAF-D5121EF1B8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73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B4D3B-7F3C-496C-8C22-8004028A2723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38DB4-D3B8-42CA-840A-CC87AC3D57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18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333333"/>
                </a:solidFill>
                <a:effectLst/>
                <a:latin typeface="OpenSansRegular"/>
              </a:rPr>
              <a:t>Stegen i PGUF går att lägga in i A3:an </a:t>
            </a:r>
          </a:p>
          <a:p>
            <a:endParaRPr lang="sv-SE" b="0" i="0">
              <a:solidFill>
                <a:srgbClr val="333333"/>
              </a:solidFill>
              <a:effectLst/>
              <a:latin typeface="OpenSansRegular"/>
            </a:endParaRPr>
          </a:p>
          <a:p>
            <a:r>
              <a:rPr lang="sv-SE" b="0" i="0">
                <a:solidFill>
                  <a:srgbClr val="333333"/>
                </a:solidFill>
                <a:effectLst/>
                <a:latin typeface="OpenSansRegular"/>
              </a:rPr>
              <a:t>Fem varför? är ett enkelt och handfast sätt att hitta rotorsaker.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FE4FD-3071-4D36-BC6C-D50AD02BAAD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5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78F0-798D-4FD8-BAD1-E0142D564EE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39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F78F0-798D-4FD8-BAD1-E0142D564EE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16BD3B-8998-4474-8135-AF909C260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FBC50F6-5581-4B27-8CB3-A6491DCD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C06C61-4A79-4642-8BF4-4E63ADF85E7E}" type="datetimeFigureOut">
              <a:rPr lang="sv-SE" smtClean="0"/>
              <a:pPr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EF9FA2-F137-4B9A-A308-AEEF49F744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93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åg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EED43E-842D-4052-8D46-1187F216A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49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89" y="3814763"/>
            <a:ext cx="7639050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5070475"/>
            <a:ext cx="7680325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80096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378" y="697491"/>
            <a:ext cx="6168689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614" y="1953203"/>
            <a:ext cx="6202019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2B0C10-E65B-43E1-A662-E55494C7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1263" cy="68564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306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</p:spTree>
    <p:extLst>
      <p:ext uri="{BB962C8B-B14F-4D97-AF65-F5344CB8AC3E}">
        <p14:creationId xmlns:p14="http://schemas.microsoft.com/office/powerpoint/2010/main" val="114417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6C61-4A79-4642-8BF4-4E63ADF85E7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FA2-F137-4B9A-A308-AEEF49F744D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D209519-22B6-49FC-B4DA-6357F4C4B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0735D63-0185-49CC-B154-E4B561A92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8387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FBB9AF85-8C2F-409F-B52C-87C90CDED0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9730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täck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CF7CB6-82CF-4146-8B65-6E3DED3A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3"/>
            <a:ext cx="12191998" cy="6856285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5B2693-2320-4102-9206-ED0191946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885" y="-19455"/>
            <a:ext cx="12281486" cy="6884747"/>
          </a:xfrm>
          <a:custGeom>
            <a:avLst/>
            <a:gdLst>
              <a:gd name="connsiteX0" fmla="*/ 0 w 12192000"/>
              <a:gd name="connsiteY0" fmla="*/ 0 h 5956300"/>
              <a:gd name="connsiteX1" fmla="*/ 12192000 w 12192000"/>
              <a:gd name="connsiteY1" fmla="*/ 0 h 5956300"/>
              <a:gd name="connsiteX2" fmla="*/ 12192000 w 12192000"/>
              <a:gd name="connsiteY2" fmla="*/ 5956300 h 5956300"/>
              <a:gd name="connsiteX3" fmla="*/ 0 w 12192000"/>
              <a:gd name="connsiteY3" fmla="*/ 5956300 h 5956300"/>
              <a:gd name="connsiteX4" fmla="*/ 0 w 12192000"/>
              <a:gd name="connsiteY4" fmla="*/ 0 h 5956300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8682446 w 12192000"/>
              <a:gd name="connsiteY3" fmla="*/ 5956663 h 5956663"/>
              <a:gd name="connsiteX4" fmla="*/ 0 w 12192000"/>
              <a:gd name="connsiteY4" fmla="*/ 5956300 h 5956663"/>
              <a:gd name="connsiteX5" fmla="*/ 0 w 12192000"/>
              <a:gd name="connsiteY5" fmla="*/ 0 h 5956663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10737669 w 12192000"/>
              <a:gd name="connsiteY3" fmla="*/ 5956663 h 5956663"/>
              <a:gd name="connsiteX4" fmla="*/ 8682446 w 12192000"/>
              <a:gd name="connsiteY4" fmla="*/ 5956663 h 5956663"/>
              <a:gd name="connsiteX5" fmla="*/ 0 w 12192000"/>
              <a:gd name="connsiteY5" fmla="*/ 5956300 h 5956663"/>
              <a:gd name="connsiteX6" fmla="*/ 0 w 12192000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682446 w 12209417"/>
              <a:gd name="connsiteY4" fmla="*/ 5956663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125098 w 12209417"/>
              <a:gd name="connsiteY4" fmla="*/ 5947954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144000 w 12209417"/>
              <a:gd name="connsiteY4" fmla="*/ 5956663 h 5956663"/>
              <a:gd name="connsiteX5" fmla="*/ 8125098 w 12209417"/>
              <a:gd name="connsiteY5" fmla="*/ 5947954 h 5956663"/>
              <a:gd name="connsiteX6" fmla="*/ 0 w 12209417"/>
              <a:gd name="connsiteY6" fmla="*/ 5956300 h 5956663"/>
              <a:gd name="connsiteX7" fmla="*/ 0 w 12209417"/>
              <a:gd name="connsiteY7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901646 w 12209417"/>
              <a:gd name="connsiteY4" fmla="*/ 5956663 h 5956663"/>
              <a:gd name="connsiteX5" fmla="*/ 9144000 w 12209417"/>
              <a:gd name="connsiteY5" fmla="*/ 5956663 h 5956663"/>
              <a:gd name="connsiteX6" fmla="*/ 8125098 w 12209417"/>
              <a:gd name="connsiteY6" fmla="*/ 5947954 h 5956663"/>
              <a:gd name="connsiteX7" fmla="*/ 0 w 12209417"/>
              <a:gd name="connsiteY7" fmla="*/ 5956300 h 5956663"/>
              <a:gd name="connsiteX8" fmla="*/ 0 w 12209417"/>
              <a:gd name="connsiteY8" fmla="*/ 0 h 5956663"/>
              <a:gd name="connsiteX0" fmla="*/ 0 w 12209417"/>
              <a:gd name="connsiteY0" fmla="*/ 0 h 6888480"/>
              <a:gd name="connsiteX1" fmla="*/ 12192000 w 12209417"/>
              <a:gd name="connsiteY1" fmla="*/ 0 h 6888480"/>
              <a:gd name="connsiteX2" fmla="*/ 12209417 w 12209417"/>
              <a:gd name="connsiteY2" fmla="*/ 4493260 h 6888480"/>
              <a:gd name="connsiteX3" fmla="*/ 10737669 w 12209417"/>
              <a:gd name="connsiteY3" fmla="*/ 5956663 h 6888480"/>
              <a:gd name="connsiteX4" fmla="*/ 9901646 w 12209417"/>
              <a:gd name="connsiteY4" fmla="*/ 5956663 h 6888480"/>
              <a:gd name="connsiteX5" fmla="*/ 9083040 w 12209417"/>
              <a:gd name="connsiteY5" fmla="*/ 6888480 h 6888480"/>
              <a:gd name="connsiteX6" fmla="*/ 8125098 w 12209417"/>
              <a:gd name="connsiteY6" fmla="*/ 5947954 h 6888480"/>
              <a:gd name="connsiteX7" fmla="*/ 0 w 12209417"/>
              <a:gd name="connsiteY7" fmla="*/ 5956300 h 6888480"/>
              <a:gd name="connsiteX8" fmla="*/ 0 w 12209417"/>
              <a:gd name="connsiteY8" fmla="*/ 0 h 6888480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25098 w 12209417"/>
              <a:gd name="connsiteY6" fmla="*/ 5947954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44692 w 12209417"/>
              <a:gd name="connsiteY6" fmla="*/ 5961017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8144692 w 12209417"/>
              <a:gd name="connsiteY7" fmla="*/ 5961017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35194 w 12209417"/>
              <a:gd name="connsiteY5" fmla="*/ 6861899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45 w 12238645"/>
              <a:gd name="connsiteY0" fmla="*/ 0 h 6884747"/>
              <a:gd name="connsiteX1" fmla="*/ 12221228 w 12238645"/>
              <a:gd name="connsiteY1" fmla="*/ 19456 h 6884747"/>
              <a:gd name="connsiteX2" fmla="*/ 12238645 w 12238645"/>
              <a:gd name="connsiteY2" fmla="*/ 4512716 h 6884747"/>
              <a:gd name="connsiteX3" fmla="*/ 10766897 w 12238645"/>
              <a:gd name="connsiteY3" fmla="*/ 5976119 h 6884747"/>
              <a:gd name="connsiteX4" fmla="*/ 9854876 w 12238645"/>
              <a:gd name="connsiteY4" fmla="*/ 6884747 h 6884747"/>
              <a:gd name="connsiteX5" fmla="*/ 9061344 w 12238645"/>
              <a:gd name="connsiteY5" fmla="*/ 6884434 h 6884747"/>
              <a:gd name="connsiteX6" fmla="*/ 8278796 w 12238645"/>
              <a:gd name="connsiteY6" fmla="*/ 6094785 h 6884747"/>
              <a:gd name="connsiteX7" fmla="*/ 7797085 w 12238645"/>
              <a:gd name="connsiteY7" fmla="*/ 5993536 h 6884747"/>
              <a:gd name="connsiteX8" fmla="*/ 25252 w 12238645"/>
              <a:gd name="connsiteY8" fmla="*/ 5991659 h 6884747"/>
              <a:gd name="connsiteX9" fmla="*/ 45 w 12238645"/>
              <a:gd name="connsiteY9" fmla="*/ 0 h 6884747"/>
              <a:gd name="connsiteX0" fmla="*/ 45 w 12251345"/>
              <a:gd name="connsiteY0" fmla="*/ 0 h 6884747"/>
              <a:gd name="connsiteX1" fmla="*/ 12250411 w 12251345"/>
              <a:gd name="connsiteY1" fmla="*/ 29184 h 6884747"/>
              <a:gd name="connsiteX2" fmla="*/ 12238645 w 12251345"/>
              <a:gd name="connsiteY2" fmla="*/ 4512716 h 6884747"/>
              <a:gd name="connsiteX3" fmla="*/ 10766897 w 12251345"/>
              <a:gd name="connsiteY3" fmla="*/ 5976119 h 6884747"/>
              <a:gd name="connsiteX4" fmla="*/ 9854876 w 12251345"/>
              <a:gd name="connsiteY4" fmla="*/ 6884747 h 6884747"/>
              <a:gd name="connsiteX5" fmla="*/ 9061344 w 12251345"/>
              <a:gd name="connsiteY5" fmla="*/ 6884434 h 6884747"/>
              <a:gd name="connsiteX6" fmla="*/ 8278796 w 12251345"/>
              <a:gd name="connsiteY6" fmla="*/ 6094785 h 6884747"/>
              <a:gd name="connsiteX7" fmla="*/ 7797085 w 12251345"/>
              <a:gd name="connsiteY7" fmla="*/ 5993536 h 6884747"/>
              <a:gd name="connsiteX8" fmla="*/ 25252 w 12251345"/>
              <a:gd name="connsiteY8" fmla="*/ 5991659 h 6884747"/>
              <a:gd name="connsiteX9" fmla="*/ 45 w 12251345"/>
              <a:gd name="connsiteY9" fmla="*/ 0 h 6884747"/>
              <a:gd name="connsiteX0" fmla="*/ 45 w 12267828"/>
              <a:gd name="connsiteY0" fmla="*/ 0 h 6884747"/>
              <a:gd name="connsiteX1" fmla="*/ 12250411 w 12267828"/>
              <a:gd name="connsiteY1" fmla="*/ 29184 h 6884747"/>
              <a:gd name="connsiteX2" fmla="*/ 12267828 w 12267828"/>
              <a:gd name="connsiteY2" fmla="*/ 4493261 h 6884747"/>
              <a:gd name="connsiteX3" fmla="*/ 10766897 w 12267828"/>
              <a:gd name="connsiteY3" fmla="*/ 5976119 h 6884747"/>
              <a:gd name="connsiteX4" fmla="*/ 9854876 w 12267828"/>
              <a:gd name="connsiteY4" fmla="*/ 6884747 h 6884747"/>
              <a:gd name="connsiteX5" fmla="*/ 9061344 w 12267828"/>
              <a:gd name="connsiteY5" fmla="*/ 6884434 h 6884747"/>
              <a:gd name="connsiteX6" fmla="*/ 8278796 w 12267828"/>
              <a:gd name="connsiteY6" fmla="*/ 6094785 h 6884747"/>
              <a:gd name="connsiteX7" fmla="*/ 7797085 w 12267828"/>
              <a:gd name="connsiteY7" fmla="*/ 5993536 h 6884747"/>
              <a:gd name="connsiteX8" fmla="*/ 25252 w 12267828"/>
              <a:gd name="connsiteY8" fmla="*/ 5991659 h 6884747"/>
              <a:gd name="connsiteX9" fmla="*/ 45 w 12267828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61456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1486" h="6884747">
                <a:moveTo>
                  <a:pt x="13703" y="0"/>
                </a:moveTo>
                <a:lnTo>
                  <a:pt x="12264069" y="29184"/>
                </a:lnTo>
                <a:cubicBezTo>
                  <a:pt x="12269875" y="1526937"/>
                  <a:pt x="12275680" y="2963703"/>
                  <a:pt x="12281486" y="4461456"/>
                </a:cubicBezTo>
                <a:lnTo>
                  <a:pt x="10780555" y="5976119"/>
                </a:lnTo>
                <a:lnTo>
                  <a:pt x="9868534" y="6884747"/>
                </a:lnTo>
                <a:lnTo>
                  <a:pt x="9075002" y="6884434"/>
                </a:lnTo>
                <a:lnTo>
                  <a:pt x="8292454" y="6094785"/>
                </a:lnTo>
                <a:cubicBezTo>
                  <a:pt x="8143752" y="5971537"/>
                  <a:pt x="8284681" y="5996723"/>
                  <a:pt x="7810743" y="5993536"/>
                </a:cubicBezTo>
                <a:lnTo>
                  <a:pt x="0" y="5991659"/>
                </a:lnTo>
                <a:cubicBezTo>
                  <a:pt x="1325" y="4000925"/>
                  <a:pt x="12378" y="1990734"/>
                  <a:pt x="13703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8A799A-7E69-49A8-99D6-ECB19CD743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380" y="6216042"/>
            <a:ext cx="7442200" cy="496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b="1" dirty="0"/>
              <a:t>Rubrik på en rad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81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ågrät bild med inn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EED43E-842D-4052-8D46-1187F216A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49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89" y="3814763"/>
            <a:ext cx="7639050" cy="86530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5070475"/>
            <a:ext cx="7680325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61463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378" y="697491"/>
            <a:ext cx="6168689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614" y="1953203"/>
            <a:ext cx="6202019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2B0C10-E65B-43E1-A662-E55494C7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1263" cy="68564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2646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</p:spTree>
    <p:extLst>
      <p:ext uri="{BB962C8B-B14F-4D97-AF65-F5344CB8AC3E}">
        <p14:creationId xmlns:p14="http://schemas.microsoft.com/office/powerpoint/2010/main" val="24606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6C61-4A79-4642-8BF4-4E63ADF85E7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FA2-F137-4B9A-A308-AEEF49F744D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0D1CD38F-6E65-47DE-885B-AEA4A3AE7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12D7B95-0DA1-4332-B455-C2607C18E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13557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780B58-ADE8-4B71-99B3-BDCDFD06A5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1E5BFE6-FB2C-4148-ACBD-8F9227721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984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36000" tIns="0" rIns="46800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3F40414-59B0-48F7-ADE8-0B64BEE8C8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98693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täck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CF7CB6-82CF-4146-8B65-6E3DED3A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3"/>
            <a:ext cx="12191998" cy="6856285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5B2693-2320-4102-9206-ED0191946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885" y="-19455"/>
            <a:ext cx="12281486" cy="6884747"/>
          </a:xfrm>
          <a:custGeom>
            <a:avLst/>
            <a:gdLst>
              <a:gd name="connsiteX0" fmla="*/ 0 w 12192000"/>
              <a:gd name="connsiteY0" fmla="*/ 0 h 5956300"/>
              <a:gd name="connsiteX1" fmla="*/ 12192000 w 12192000"/>
              <a:gd name="connsiteY1" fmla="*/ 0 h 5956300"/>
              <a:gd name="connsiteX2" fmla="*/ 12192000 w 12192000"/>
              <a:gd name="connsiteY2" fmla="*/ 5956300 h 5956300"/>
              <a:gd name="connsiteX3" fmla="*/ 0 w 12192000"/>
              <a:gd name="connsiteY3" fmla="*/ 5956300 h 5956300"/>
              <a:gd name="connsiteX4" fmla="*/ 0 w 12192000"/>
              <a:gd name="connsiteY4" fmla="*/ 0 h 5956300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8682446 w 12192000"/>
              <a:gd name="connsiteY3" fmla="*/ 5956663 h 5956663"/>
              <a:gd name="connsiteX4" fmla="*/ 0 w 12192000"/>
              <a:gd name="connsiteY4" fmla="*/ 5956300 h 5956663"/>
              <a:gd name="connsiteX5" fmla="*/ 0 w 12192000"/>
              <a:gd name="connsiteY5" fmla="*/ 0 h 5956663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10737669 w 12192000"/>
              <a:gd name="connsiteY3" fmla="*/ 5956663 h 5956663"/>
              <a:gd name="connsiteX4" fmla="*/ 8682446 w 12192000"/>
              <a:gd name="connsiteY4" fmla="*/ 5956663 h 5956663"/>
              <a:gd name="connsiteX5" fmla="*/ 0 w 12192000"/>
              <a:gd name="connsiteY5" fmla="*/ 5956300 h 5956663"/>
              <a:gd name="connsiteX6" fmla="*/ 0 w 12192000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682446 w 12209417"/>
              <a:gd name="connsiteY4" fmla="*/ 5956663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125098 w 12209417"/>
              <a:gd name="connsiteY4" fmla="*/ 5947954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144000 w 12209417"/>
              <a:gd name="connsiteY4" fmla="*/ 5956663 h 5956663"/>
              <a:gd name="connsiteX5" fmla="*/ 8125098 w 12209417"/>
              <a:gd name="connsiteY5" fmla="*/ 5947954 h 5956663"/>
              <a:gd name="connsiteX6" fmla="*/ 0 w 12209417"/>
              <a:gd name="connsiteY6" fmla="*/ 5956300 h 5956663"/>
              <a:gd name="connsiteX7" fmla="*/ 0 w 12209417"/>
              <a:gd name="connsiteY7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901646 w 12209417"/>
              <a:gd name="connsiteY4" fmla="*/ 5956663 h 5956663"/>
              <a:gd name="connsiteX5" fmla="*/ 9144000 w 12209417"/>
              <a:gd name="connsiteY5" fmla="*/ 5956663 h 5956663"/>
              <a:gd name="connsiteX6" fmla="*/ 8125098 w 12209417"/>
              <a:gd name="connsiteY6" fmla="*/ 5947954 h 5956663"/>
              <a:gd name="connsiteX7" fmla="*/ 0 w 12209417"/>
              <a:gd name="connsiteY7" fmla="*/ 5956300 h 5956663"/>
              <a:gd name="connsiteX8" fmla="*/ 0 w 12209417"/>
              <a:gd name="connsiteY8" fmla="*/ 0 h 5956663"/>
              <a:gd name="connsiteX0" fmla="*/ 0 w 12209417"/>
              <a:gd name="connsiteY0" fmla="*/ 0 h 6888480"/>
              <a:gd name="connsiteX1" fmla="*/ 12192000 w 12209417"/>
              <a:gd name="connsiteY1" fmla="*/ 0 h 6888480"/>
              <a:gd name="connsiteX2" fmla="*/ 12209417 w 12209417"/>
              <a:gd name="connsiteY2" fmla="*/ 4493260 h 6888480"/>
              <a:gd name="connsiteX3" fmla="*/ 10737669 w 12209417"/>
              <a:gd name="connsiteY3" fmla="*/ 5956663 h 6888480"/>
              <a:gd name="connsiteX4" fmla="*/ 9901646 w 12209417"/>
              <a:gd name="connsiteY4" fmla="*/ 5956663 h 6888480"/>
              <a:gd name="connsiteX5" fmla="*/ 9083040 w 12209417"/>
              <a:gd name="connsiteY5" fmla="*/ 6888480 h 6888480"/>
              <a:gd name="connsiteX6" fmla="*/ 8125098 w 12209417"/>
              <a:gd name="connsiteY6" fmla="*/ 5947954 h 6888480"/>
              <a:gd name="connsiteX7" fmla="*/ 0 w 12209417"/>
              <a:gd name="connsiteY7" fmla="*/ 5956300 h 6888480"/>
              <a:gd name="connsiteX8" fmla="*/ 0 w 12209417"/>
              <a:gd name="connsiteY8" fmla="*/ 0 h 6888480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25098 w 12209417"/>
              <a:gd name="connsiteY6" fmla="*/ 5947954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44692 w 12209417"/>
              <a:gd name="connsiteY6" fmla="*/ 5961017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8144692 w 12209417"/>
              <a:gd name="connsiteY7" fmla="*/ 5961017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35194 w 12209417"/>
              <a:gd name="connsiteY5" fmla="*/ 6861899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45 w 12238645"/>
              <a:gd name="connsiteY0" fmla="*/ 0 h 6884747"/>
              <a:gd name="connsiteX1" fmla="*/ 12221228 w 12238645"/>
              <a:gd name="connsiteY1" fmla="*/ 19456 h 6884747"/>
              <a:gd name="connsiteX2" fmla="*/ 12238645 w 12238645"/>
              <a:gd name="connsiteY2" fmla="*/ 4512716 h 6884747"/>
              <a:gd name="connsiteX3" fmla="*/ 10766897 w 12238645"/>
              <a:gd name="connsiteY3" fmla="*/ 5976119 h 6884747"/>
              <a:gd name="connsiteX4" fmla="*/ 9854876 w 12238645"/>
              <a:gd name="connsiteY4" fmla="*/ 6884747 h 6884747"/>
              <a:gd name="connsiteX5" fmla="*/ 9061344 w 12238645"/>
              <a:gd name="connsiteY5" fmla="*/ 6884434 h 6884747"/>
              <a:gd name="connsiteX6" fmla="*/ 8278796 w 12238645"/>
              <a:gd name="connsiteY6" fmla="*/ 6094785 h 6884747"/>
              <a:gd name="connsiteX7" fmla="*/ 7797085 w 12238645"/>
              <a:gd name="connsiteY7" fmla="*/ 5993536 h 6884747"/>
              <a:gd name="connsiteX8" fmla="*/ 25252 w 12238645"/>
              <a:gd name="connsiteY8" fmla="*/ 5991659 h 6884747"/>
              <a:gd name="connsiteX9" fmla="*/ 45 w 12238645"/>
              <a:gd name="connsiteY9" fmla="*/ 0 h 6884747"/>
              <a:gd name="connsiteX0" fmla="*/ 45 w 12251345"/>
              <a:gd name="connsiteY0" fmla="*/ 0 h 6884747"/>
              <a:gd name="connsiteX1" fmla="*/ 12250411 w 12251345"/>
              <a:gd name="connsiteY1" fmla="*/ 29184 h 6884747"/>
              <a:gd name="connsiteX2" fmla="*/ 12238645 w 12251345"/>
              <a:gd name="connsiteY2" fmla="*/ 4512716 h 6884747"/>
              <a:gd name="connsiteX3" fmla="*/ 10766897 w 12251345"/>
              <a:gd name="connsiteY3" fmla="*/ 5976119 h 6884747"/>
              <a:gd name="connsiteX4" fmla="*/ 9854876 w 12251345"/>
              <a:gd name="connsiteY4" fmla="*/ 6884747 h 6884747"/>
              <a:gd name="connsiteX5" fmla="*/ 9061344 w 12251345"/>
              <a:gd name="connsiteY5" fmla="*/ 6884434 h 6884747"/>
              <a:gd name="connsiteX6" fmla="*/ 8278796 w 12251345"/>
              <a:gd name="connsiteY6" fmla="*/ 6094785 h 6884747"/>
              <a:gd name="connsiteX7" fmla="*/ 7797085 w 12251345"/>
              <a:gd name="connsiteY7" fmla="*/ 5993536 h 6884747"/>
              <a:gd name="connsiteX8" fmla="*/ 25252 w 12251345"/>
              <a:gd name="connsiteY8" fmla="*/ 5991659 h 6884747"/>
              <a:gd name="connsiteX9" fmla="*/ 45 w 12251345"/>
              <a:gd name="connsiteY9" fmla="*/ 0 h 6884747"/>
              <a:gd name="connsiteX0" fmla="*/ 45 w 12267828"/>
              <a:gd name="connsiteY0" fmla="*/ 0 h 6884747"/>
              <a:gd name="connsiteX1" fmla="*/ 12250411 w 12267828"/>
              <a:gd name="connsiteY1" fmla="*/ 29184 h 6884747"/>
              <a:gd name="connsiteX2" fmla="*/ 12267828 w 12267828"/>
              <a:gd name="connsiteY2" fmla="*/ 4493261 h 6884747"/>
              <a:gd name="connsiteX3" fmla="*/ 10766897 w 12267828"/>
              <a:gd name="connsiteY3" fmla="*/ 5976119 h 6884747"/>
              <a:gd name="connsiteX4" fmla="*/ 9854876 w 12267828"/>
              <a:gd name="connsiteY4" fmla="*/ 6884747 h 6884747"/>
              <a:gd name="connsiteX5" fmla="*/ 9061344 w 12267828"/>
              <a:gd name="connsiteY5" fmla="*/ 6884434 h 6884747"/>
              <a:gd name="connsiteX6" fmla="*/ 8278796 w 12267828"/>
              <a:gd name="connsiteY6" fmla="*/ 6094785 h 6884747"/>
              <a:gd name="connsiteX7" fmla="*/ 7797085 w 12267828"/>
              <a:gd name="connsiteY7" fmla="*/ 5993536 h 6884747"/>
              <a:gd name="connsiteX8" fmla="*/ 25252 w 12267828"/>
              <a:gd name="connsiteY8" fmla="*/ 5991659 h 6884747"/>
              <a:gd name="connsiteX9" fmla="*/ 45 w 12267828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61456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1486" h="6884747">
                <a:moveTo>
                  <a:pt x="13703" y="0"/>
                </a:moveTo>
                <a:lnTo>
                  <a:pt x="12264069" y="29184"/>
                </a:lnTo>
                <a:cubicBezTo>
                  <a:pt x="12269875" y="1526937"/>
                  <a:pt x="12275680" y="2963703"/>
                  <a:pt x="12281486" y="4461456"/>
                </a:cubicBezTo>
                <a:lnTo>
                  <a:pt x="10780555" y="5976119"/>
                </a:lnTo>
                <a:lnTo>
                  <a:pt x="9868534" y="6884747"/>
                </a:lnTo>
                <a:lnTo>
                  <a:pt x="9075002" y="6884434"/>
                </a:lnTo>
                <a:lnTo>
                  <a:pt x="8292454" y="6094785"/>
                </a:lnTo>
                <a:cubicBezTo>
                  <a:pt x="8143752" y="5971537"/>
                  <a:pt x="8284681" y="5996723"/>
                  <a:pt x="7810743" y="5993536"/>
                </a:cubicBezTo>
                <a:lnTo>
                  <a:pt x="0" y="5991659"/>
                </a:lnTo>
                <a:cubicBezTo>
                  <a:pt x="1325" y="4000925"/>
                  <a:pt x="12378" y="1990734"/>
                  <a:pt x="13703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8A799A-7E69-49A8-99D6-ECB19CD743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380" y="6216042"/>
            <a:ext cx="7442200" cy="496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b="1" dirty="0"/>
              <a:t>Rubrik på en rad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1349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åg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EED43E-842D-4052-8D46-1187F216A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49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89" y="3814763"/>
            <a:ext cx="7639050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5070475"/>
            <a:ext cx="7680325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74215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bild med inn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378" y="697491"/>
            <a:ext cx="6168689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614" y="1953203"/>
            <a:ext cx="6202019" cy="16208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2B0C10-E65B-43E1-A662-E55494C7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1263" cy="68564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9519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</p:spTree>
    <p:extLst>
      <p:ext uri="{BB962C8B-B14F-4D97-AF65-F5344CB8AC3E}">
        <p14:creationId xmlns:p14="http://schemas.microsoft.com/office/powerpoint/2010/main" val="123720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täck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CF7CB6-82CF-4146-8B65-6E3DED3A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3"/>
            <a:ext cx="12191998" cy="6856285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5B2693-2320-4102-9206-ED0191946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885" y="-19455"/>
            <a:ext cx="12281486" cy="6884747"/>
          </a:xfrm>
          <a:custGeom>
            <a:avLst/>
            <a:gdLst>
              <a:gd name="connsiteX0" fmla="*/ 0 w 12192000"/>
              <a:gd name="connsiteY0" fmla="*/ 0 h 5956300"/>
              <a:gd name="connsiteX1" fmla="*/ 12192000 w 12192000"/>
              <a:gd name="connsiteY1" fmla="*/ 0 h 5956300"/>
              <a:gd name="connsiteX2" fmla="*/ 12192000 w 12192000"/>
              <a:gd name="connsiteY2" fmla="*/ 5956300 h 5956300"/>
              <a:gd name="connsiteX3" fmla="*/ 0 w 12192000"/>
              <a:gd name="connsiteY3" fmla="*/ 5956300 h 5956300"/>
              <a:gd name="connsiteX4" fmla="*/ 0 w 12192000"/>
              <a:gd name="connsiteY4" fmla="*/ 0 h 5956300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8682446 w 12192000"/>
              <a:gd name="connsiteY3" fmla="*/ 5956663 h 5956663"/>
              <a:gd name="connsiteX4" fmla="*/ 0 w 12192000"/>
              <a:gd name="connsiteY4" fmla="*/ 5956300 h 5956663"/>
              <a:gd name="connsiteX5" fmla="*/ 0 w 12192000"/>
              <a:gd name="connsiteY5" fmla="*/ 0 h 5956663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10737669 w 12192000"/>
              <a:gd name="connsiteY3" fmla="*/ 5956663 h 5956663"/>
              <a:gd name="connsiteX4" fmla="*/ 8682446 w 12192000"/>
              <a:gd name="connsiteY4" fmla="*/ 5956663 h 5956663"/>
              <a:gd name="connsiteX5" fmla="*/ 0 w 12192000"/>
              <a:gd name="connsiteY5" fmla="*/ 5956300 h 5956663"/>
              <a:gd name="connsiteX6" fmla="*/ 0 w 12192000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682446 w 12209417"/>
              <a:gd name="connsiteY4" fmla="*/ 5956663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125098 w 12209417"/>
              <a:gd name="connsiteY4" fmla="*/ 5947954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144000 w 12209417"/>
              <a:gd name="connsiteY4" fmla="*/ 5956663 h 5956663"/>
              <a:gd name="connsiteX5" fmla="*/ 8125098 w 12209417"/>
              <a:gd name="connsiteY5" fmla="*/ 5947954 h 5956663"/>
              <a:gd name="connsiteX6" fmla="*/ 0 w 12209417"/>
              <a:gd name="connsiteY6" fmla="*/ 5956300 h 5956663"/>
              <a:gd name="connsiteX7" fmla="*/ 0 w 12209417"/>
              <a:gd name="connsiteY7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901646 w 12209417"/>
              <a:gd name="connsiteY4" fmla="*/ 5956663 h 5956663"/>
              <a:gd name="connsiteX5" fmla="*/ 9144000 w 12209417"/>
              <a:gd name="connsiteY5" fmla="*/ 5956663 h 5956663"/>
              <a:gd name="connsiteX6" fmla="*/ 8125098 w 12209417"/>
              <a:gd name="connsiteY6" fmla="*/ 5947954 h 5956663"/>
              <a:gd name="connsiteX7" fmla="*/ 0 w 12209417"/>
              <a:gd name="connsiteY7" fmla="*/ 5956300 h 5956663"/>
              <a:gd name="connsiteX8" fmla="*/ 0 w 12209417"/>
              <a:gd name="connsiteY8" fmla="*/ 0 h 5956663"/>
              <a:gd name="connsiteX0" fmla="*/ 0 w 12209417"/>
              <a:gd name="connsiteY0" fmla="*/ 0 h 6888480"/>
              <a:gd name="connsiteX1" fmla="*/ 12192000 w 12209417"/>
              <a:gd name="connsiteY1" fmla="*/ 0 h 6888480"/>
              <a:gd name="connsiteX2" fmla="*/ 12209417 w 12209417"/>
              <a:gd name="connsiteY2" fmla="*/ 4493260 h 6888480"/>
              <a:gd name="connsiteX3" fmla="*/ 10737669 w 12209417"/>
              <a:gd name="connsiteY3" fmla="*/ 5956663 h 6888480"/>
              <a:gd name="connsiteX4" fmla="*/ 9901646 w 12209417"/>
              <a:gd name="connsiteY4" fmla="*/ 5956663 h 6888480"/>
              <a:gd name="connsiteX5" fmla="*/ 9083040 w 12209417"/>
              <a:gd name="connsiteY5" fmla="*/ 6888480 h 6888480"/>
              <a:gd name="connsiteX6" fmla="*/ 8125098 w 12209417"/>
              <a:gd name="connsiteY6" fmla="*/ 5947954 h 6888480"/>
              <a:gd name="connsiteX7" fmla="*/ 0 w 12209417"/>
              <a:gd name="connsiteY7" fmla="*/ 5956300 h 6888480"/>
              <a:gd name="connsiteX8" fmla="*/ 0 w 12209417"/>
              <a:gd name="connsiteY8" fmla="*/ 0 h 6888480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25098 w 12209417"/>
              <a:gd name="connsiteY6" fmla="*/ 5947954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44692 w 12209417"/>
              <a:gd name="connsiteY6" fmla="*/ 5961017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8144692 w 12209417"/>
              <a:gd name="connsiteY7" fmla="*/ 5961017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35194 w 12209417"/>
              <a:gd name="connsiteY5" fmla="*/ 6861899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45 w 12238645"/>
              <a:gd name="connsiteY0" fmla="*/ 0 h 6884747"/>
              <a:gd name="connsiteX1" fmla="*/ 12221228 w 12238645"/>
              <a:gd name="connsiteY1" fmla="*/ 19456 h 6884747"/>
              <a:gd name="connsiteX2" fmla="*/ 12238645 w 12238645"/>
              <a:gd name="connsiteY2" fmla="*/ 4512716 h 6884747"/>
              <a:gd name="connsiteX3" fmla="*/ 10766897 w 12238645"/>
              <a:gd name="connsiteY3" fmla="*/ 5976119 h 6884747"/>
              <a:gd name="connsiteX4" fmla="*/ 9854876 w 12238645"/>
              <a:gd name="connsiteY4" fmla="*/ 6884747 h 6884747"/>
              <a:gd name="connsiteX5" fmla="*/ 9061344 w 12238645"/>
              <a:gd name="connsiteY5" fmla="*/ 6884434 h 6884747"/>
              <a:gd name="connsiteX6" fmla="*/ 8278796 w 12238645"/>
              <a:gd name="connsiteY6" fmla="*/ 6094785 h 6884747"/>
              <a:gd name="connsiteX7" fmla="*/ 7797085 w 12238645"/>
              <a:gd name="connsiteY7" fmla="*/ 5993536 h 6884747"/>
              <a:gd name="connsiteX8" fmla="*/ 25252 w 12238645"/>
              <a:gd name="connsiteY8" fmla="*/ 5991659 h 6884747"/>
              <a:gd name="connsiteX9" fmla="*/ 45 w 12238645"/>
              <a:gd name="connsiteY9" fmla="*/ 0 h 6884747"/>
              <a:gd name="connsiteX0" fmla="*/ 45 w 12251345"/>
              <a:gd name="connsiteY0" fmla="*/ 0 h 6884747"/>
              <a:gd name="connsiteX1" fmla="*/ 12250411 w 12251345"/>
              <a:gd name="connsiteY1" fmla="*/ 29184 h 6884747"/>
              <a:gd name="connsiteX2" fmla="*/ 12238645 w 12251345"/>
              <a:gd name="connsiteY2" fmla="*/ 4512716 h 6884747"/>
              <a:gd name="connsiteX3" fmla="*/ 10766897 w 12251345"/>
              <a:gd name="connsiteY3" fmla="*/ 5976119 h 6884747"/>
              <a:gd name="connsiteX4" fmla="*/ 9854876 w 12251345"/>
              <a:gd name="connsiteY4" fmla="*/ 6884747 h 6884747"/>
              <a:gd name="connsiteX5" fmla="*/ 9061344 w 12251345"/>
              <a:gd name="connsiteY5" fmla="*/ 6884434 h 6884747"/>
              <a:gd name="connsiteX6" fmla="*/ 8278796 w 12251345"/>
              <a:gd name="connsiteY6" fmla="*/ 6094785 h 6884747"/>
              <a:gd name="connsiteX7" fmla="*/ 7797085 w 12251345"/>
              <a:gd name="connsiteY7" fmla="*/ 5993536 h 6884747"/>
              <a:gd name="connsiteX8" fmla="*/ 25252 w 12251345"/>
              <a:gd name="connsiteY8" fmla="*/ 5991659 h 6884747"/>
              <a:gd name="connsiteX9" fmla="*/ 45 w 12251345"/>
              <a:gd name="connsiteY9" fmla="*/ 0 h 6884747"/>
              <a:gd name="connsiteX0" fmla="*/ 45 w 12267828"/>
              <a:gd name="connsiteY0" fmla="*/ 0 h 6884747"/>
              <a:gd name="connsiteX1" fmla="*/ 12250411 w 12267828"/>
              <a:gd name="connsiteY1" fmla="*/ 29184 h 6884747"/>
              <a:gd name="connsiteX2" fmla="*/ 12267828 w 12267828"/>
              <a:gd name="connsiteY2" fmla="*/ 4493261 h 6884747"/>
              <a:gd name="connsiteX3" fmla="*/ 10766897 w 12267828"/>
              <a:gd name="connsiteY3" fmla="*/ 5976119 h 6884747"/>
              <a:gd name="connsiteX4" fmla="*/ 9854876 w 12267828"/>
              <a:gd name="connsiteY4" fmla="*/ 6884747 h 6884747"/>
              <a:gd name="connsiteX5" fmla="*/ 9061344 w 12267828"/>
              <a:gd name="connsiteY5" fmla="*/ 6884434 h 6884747"/>
              <a:gd name="connsiteX6" fmla="*/ 8278796 w 12267828"/>
              <a:gd name="connsiteY6" fmla="*/ 6094785 h 6884747"/>
              <a:gd name="connsiteX7" fmla="*/ 7797085 w 12267828"/>
              <a:gd name="connsiteY7" fmla="*/ 5993536 h 6884747"/>
              <a:gd name="connsiteX8" fmla="*/ 25252 w 12267828"/>
              <a:gd name="connsiteY8" fmla="*/ 5991659 h 6884747"/>
              <a:gd name="connsiteX9" fmla="*/ 45 w 12267828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61456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1486" h="6884747">
                <a:moveTo>
                  <a:pt x="13703" y="0"/>
                </a:moveTo>
                <a:lnTo>
                  <a:pt x="12264069" y="29184"/>
                </a:lnTo>
                <a:cubicBezTo>
                  <a:pt x="12269875" y="1526937"/>
                  <a:pt x="12275680" y="2963703"/>
                  <a:pt x="12281486" y="4461456"/>
                </a:cubicBezTo>
                <a:lnTo>
                  <a:pt x="10780555" y="5976119"/>
                </a:lnTo>
                <a:lnTo>
                  <a:pt x="9868534" y="6884747"/>
                </a:lnTo>
                <a:lnTo>
                  <a:pt x="9075002" y="6884434"/>
                </a:lnTo>
                <a:lnTo>
                  <a:pt x="8292454" y="6094785"/>
                </a:lnTo>
                <a:cubicBezTo>
                  <a:pt x="8143752" y="5971537"/>
                  <a:pt x="8284681" y="5996723"/>
                  <a:pt x="7810743" y="5993536"/>
                </a:cubicBezTo>
                <a:lnTo>
                  <a:pt x="0" y="5991659"/>
                </a:lnTo>
                <a:cubicBezTo>
                  <a:pt x="1325" y="4000925"/>
                  <a:pt x="12378" y="1990734"/>
                  <a:pt x="13703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8A799A-7E69-49A8-99D6-ECB19CD743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380" y="6216042"/>
            <a:ext cx="7442200" cy="496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b="1" dirty="0"/>
              <a:t>Rubrik på en rad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00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åg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EED43E-842D-4052-8D46-1187F216A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49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89" y="3814763"/>
            <a:ext cx="7639050" cy="865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200" b="1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5070475"/>
            <a:ext cx="7680325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68388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378" y="697491"/>
            <a:ext cx="6168689" cy="865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200" b="1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614" y="1953203"/>
            <a:ext cx="6202019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2B0C10-E65B-43E1-A662-E55494C7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1263" cy="68564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8253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2D8EA477-05B6-4C77-A961-DB14B4C6D2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</p:spTree>
    <p:extLst>
      <p:ext uri="{BB962C8B-B14F-4D97-AF65-F5344CB8AC3E}">
        <p14:creationId xmlns:p14="http://schemas.microsoft.com/office/powerpoint/2010/main" val="6186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6C61-4A79-4642-8BF4-4E63ADF85E7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FA2-F137-4B9A-A308-AEEF49F744D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9181A07-A7A8-491B-A653-FECB90A9C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1875A3A-02DE-4C64-B0E3-64CB810D4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913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A4A38EBF-B2D9-4DEC-863C-332F6D2D92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9274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täck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CF7CB6-82CF-4146-8B65-6E3DED3A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3"/>
            <a:ext cx="12191998" cy="6856285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5B2693-2320-4102-9206-ED0191946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885" y="-19455"/>
            <a:ext cx="12281486" cy="6884747"/>
          </a:xfrm>
          <a:custGeom>
            <a:avLst/>
            <a:gdLst>
              <a:gd name="connsiteX0" fmla="*/ 0 w 12192000"/>
              <a:gd name="connsiteY0" fmla="*/ 0 h 5956300"/>
              <a:gd name="connsiteX1" fmla="*/ 12192000 w 12192000"/>
              <a:gd name="connsiteY1" fmla="*/ 0 h 5956300"/>
              <a:gd name="connsiteX2" fmla="*/ 12192000 w 12192000"/>
              <a:gd name="connsiteY2" fmla="*/ 5956300 h 5956300"/>
              <a:gd name="connsiteX3" fmla="*/ 0 w 12192000"/>
              <a:gd name="connsiteY3" fmla="*/ 5956300 h 5956300"/>
              <a:gd name="connsiteX4" fmla="*/ 0 w 12192000"/>
              <a:gd name="connsiteY4" fmla="*/ 0 h 5956300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8682446 w 12192000"/>
              <a:gd name="connsiteY3" fmla="*/ 5956663 h 5956663"/>
              <a:gd name="connsiteX4" fmla="*/ 0 w 12192000"/>
              <a:gd name="connsiteY4" fmla="*/ 5956300 h 5956663"/>
              <a:gd name="connsiteX5" fmla="*/ 0 w 12192000"/>
              <a:gd name="connsiteY5" fmla="*/ 0 h 5956663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10737669 w 12192000"/>
              <a:gd name="connsiteY3" fmla="*/ 5956663 h 5956663"/>
              <a:gd name="connsiteX4" fmla="*/ 8682446 w 12192000"/>
              <a:gd name="connsiteY4" fmla="*/ 5956663 h 5956663"/>
              <a:gd name="connsiteX5" fmla="*/ 0 w 12192000"/>
              <a:gd name="connsiteY5" fmla="*/ 5956300 h 5956663"/>
              <a:gd name="connsiteX6" fmla="*/ 0 w 12192000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682446 w 12209417"/>
              <a:gd name="connsiteY4" fmla="*/ 5956663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125098 w 12209417"/>
              <a:gd name="connsiteY4" fmla="*/ 5947954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144000 w 12209417"/>
              <a:gd name="connsiteY4" fmla="*/ 5956663 h 5956663"/>
              <a:gd name="connsiteX5" fmla="*/ 8125098 w 12209417"/>
              <a:gd name="connsiteY5" fmla="*/ 5947954 h 5956663"/>
              <a:gd name="connsiteX6" fmla="*/ 0 w 12209417"/>
              <a:gd name="connsiteY6" fmla="*/ 5956300 h 5956663"/>
              <a:gd name="connsiteX7" fmla="*/ 0 w 12209417"/>
              <a:gd name="connsiteY7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901646 w 12209417"/>
              <a:gd name="connsiteY4" fmla="*/ 5956663 h 5956663"/>
              <a:gd name="connsiteX5" fmla="*/ 9144000 w 12209417"/>
              <a:gd name="connsiteY5" fmla="*/ 5956663 h 5956663"/>
              <a:gd name="connsiteX6" fmla="*/ 8125098 w 12209417"/>
              <a:gd name="connsiteY6" fmla="*/ 5947954 h 5956663"/>
              <a:gd name="connsiteX7" fmla="*/ 0 w 12209417"/>
              <a:gd name="connsiteY7" fmla="*/ 5956300 h 5956663"/>
              <a:gd name="connsiteX8" fmla="*/ 0 w 12209417"/>
              <a:gd name="connsiteY8" fmla="*/ 0 h 5956663"/>
              <a:gd name="connsiteX0" fmla="*/ 0 w 12209417"/>
              <a:gd name="connsiteY0" fmla="*/ 0 h 6888480"/>
              <a:gd name="connsiteX1" fmla="*/ 12192000 w 12209417"/>
              <a:gd name="connsiteY1" fmla="*/ 0 h 6888480"/>
              <a:gd name="connsiteX2" fmla="*/ 12209417 w 12209417"/>
              <a:gd name="connsiteY2" fmla="*/ 4493260 h 6888480"/>
              <a:gd name="connsiteX3" fmla="*/ 10737669 w 12209417"/>
              <a:gd name="connsiteY3" fmla="*/ 5956663 h 6888480"/>
              <a:gd name="connsiteX4" fmla="*/ 9901646 w 12209417"/>
              <a:gd name="connsiteY4" fmla="*/ 5956663 h 6888480"/>
              <a:gd name="connsiteX5" fmla="*/ 9083040 w 12209417"/>
              <a:gd name="connsiteY5" fmla="*/ 6888480 h 6888480"/>
              <a:gd name="connsiteX6" fmla="*/ 8125098 w 12209417"/>
              <a:gd name="connsiteY6" fmla="*/ 5947954 h 6888480"/>
              <a:gd name="connsiteX7" fmla="*/ 0 w 12209417"/>
              <a:gd name="connsiteY7" fmla="*/ 5956300 h 6888480"/>
              <a:gd name="connsiteX8" fmla="*/ 0 w 12209417"/>
              <a:gd name="connsiteY8" fmla="*/ 0 h 6888480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25098 w 12209417"/>
              <a:gd name="connsiteY6" fmla="*/ 5947954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44692 w 12209417"/>
              <a:gd name="connsiteY6" fmla="*/ 5961017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8144692 w 12209417"/>
              <a:gd name="connsiteY7" fmla="*/ 5961017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35194 w 12209417"/>
              <a:gd name="connsiteY5" fmla="*/ 6861899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45 w 12238645"/>
              <a:gd name="connsiteY0" fmla="*/ 0 h 6884747"/>
              <a:gd name="connsiteX1" fmla="*/ 12221228 w 12238645"/>
              <a:gd name="connsiteY1" fmla="*/ 19456 h 6884747"/>
              <a:gd name="connsiteX2" fmla="*/ 12238645 w 12238645"/>
              <a:gd name="connsiteY2" fmla="*/ 4512716 h 6884747"/>
              <a:gd name="connsiteX3" fmla="*/ 10766897 w 12238645"/>
              <a:gd name="connsiteY3" fmla="*/ 5976119 h 6884747"/>
              <a:gd name="connsiteX4" fmla="*/ 9854876 w 12238645"/>
              <a:gd name="connsiteY4" fmla="*/ 6884747 h 6884747"/>
              <a:gd name="connsiteX5" fmla="*/ 9061344 w 12238645"/>
              <a:gd name="connsiteY5" fmla="*/ 6884434 h 6884747"/>
              <a:gd name="connsiteX6" fmla="*/ 8278796 w 12238645"/>
              <a:gd name="connsiteY6" fmla="*/ 6094785 h 6884747"/>
              <a:gd name="connsiteX7" fmla="*/ 7797085 w 12238645"/>
              <a:gd name="connsiteY7" fmla="*/ 5993536 h 6884747"/>
              <a:gd name="connsiteX8" fmla="*/ 25252 w 12238645"/>
              <a:gd name="connsiteY8" fmla="*/ 5991659 h 6884747"/>
              <a:gd name="connsiteX9" fmla="*/ 45 w 12238645"/>
              <a:gd name="connsiteY9" fmla="*/ 0 h 6884747"/>
              <a:gd name="connsiteX0" fmla="*/ 45 w 12251345"/>
              <a:gd name="connsiteY0" fmla="*/ 0 h 6884747"/>
              <a:gd name="connsiteX1" fmla="*/ 12250411 w 12251345"/>
              <a:gd name="connsiteY1" fmla="*/ 29184 h 6884747"/>
              <a:gd name="connsiteX2" fmla="*/ 12238645 w 12251345"/>
              <a:gd name="connsiteY2" fmla="*/ 4512716 h 6884747"/>
              <a:gd name="connsiteX3" fmla="*/ 10766897 w 12251345"/>
              <a:gd name="connsiteY3" fmla="*/ 5976119 h 6884747"/>
              <a:gd name="connsiteX4" fmla="*/ 9854876 w 12251345"/>
              <a:gd name="connsiteY4" fmla="*/ 6884747 h 6884747"/>
              <a:gd name="connsiteX5" fmla="*/ 9061344 w 12251345"/>
              <a:gd name="connsiteY5" fmla="*/ 6884434 h 6884747"/>
              <a:gd name="connsiteX6" fmla="*/ 8278796 w 12251345"/>
              <a:gd name="connsiteY6" fmla="*/ 6094785 h 6884747"/>
              <a:gd name="connsiteX7" fmla="*/ 7797085 w 12251345"/>
              <a:gd name="connsiteY7" fmla="*/ 5993536 h 6884747"/>
              <a:gd name="connsiteX8" fmla="*/ 25252 w 12251345"/>
              <a:gd name="connsiteY8" fmla="*/ 5991659 h 6884747"/>
              <a:gd name="connsiteX9" fmla="*/ 45 w 12251345"/>
              <a:gd name="connsiteY9" fmla="*/ 0 h 6884747"/>
              <a:gd name="connsiteX0" fmla="*/ 45 w 12267828"/>
              <a:gd name="connsiteY0" fmla="*/ 0 h 6884747"/>
              <a:gd name="connsiteX1" fmla="*/ 12250411 w 12267828"/>
              <a:gd name="connsiteY1" fmla="*/ 29184 h 6884747"/>
              <a:gd name="connsiteX2" fmla="*/ 12267828 w 12267828"/>
              <a:gd name="connsiteY2" fmla="*/ 4493261 h 6884747"/>
              <a:gd name="connsiteX3" fmla="*/ 10766897 w 12267828"/>
              <a:gd name="connsiteY3" fmla="*/ 5976119 h 6884747"/>
              <a:gd name="connsiteX4" fmla="*/ 9854876 w 12267828"/>
              <a:gd name="connsiteY4" fmla="*/ 6884747 h 6884747"/>
              <a:gd name="connsiteX5" fmla="*/ 9061344 w 12267828"/>
              <a:gd name="connsiteY5" fmla="*/ 6884434 h 6884747"/>
              <a:gd name="connsiteX6" fmla="*/ 8278796 w 12267828"/>
              <a:gd name="connsiteY6" fmla="*/ 6094785 h 6884747"/>
              <a:gd name="connsiteX7" fmla="*/ 7797085 w 12267828"/>
              <a:gd name="connsiteY7" fmla="*/ 5993536 h 6884747"/>
              <a:gd name="connsiteX8" fmla="*/ 25252 w 12267828"/>
              <a:gd name="connsiteY8" fmla="*/ 5991659 h 6884747"/>
              <a:gd name="connsiteX9" fmla="*/ 45 w 12267828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61456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1486" h="6884747">
                <a:moveTo>
                  <a:pt x="13703" y="0"/>
                </a:moveTo>
                <a:lnTo>
                  <a:pt x="12264069" y="29184"/>
                </a:lnTo>
                <a:cubicBezTo>
                  <a:pt x="12269875" y="1526937"/>
                  <a:pt x="12275680" y="2963703"/>
                  <a:pt x="12281486" y="4461456"/>
                </a:cubicBezTo>
                <a:lnTo>
                  <a:pt x="10780555" y="5976119"/>
                </a:lnTo>
                <a:lnTo>
                  <a:pt x="9868534" y="6884747"/>
                </a:lnTo>
                <a:lnTo>
                  <a:pt x="9075002" y="6884434"/>
                </a:lnTo>
                <a:lnTo>
                  <a:pt x="8292454" y="6094785"/>
                </a:lnTo>
                <a:cubicBezTo>
                  <a:pt x="8143752" y="5971537"/>
                  <a:pt x="8284681" y="5996723"/>
                  <a:pt x="7810743" y="5993536"/>
                </a:cubicBezTo>
                <a:lnTo>
                  <a:pt x="0" y="5991659"/>
                </a:lnTo>
                <a:cubicBezTo>
                  <a:pt x="1325" y="4000925"/>
                  <a:pt x="12378" y="1990734"/>
                  <a:pt x="13703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8A799A-7E69-49A8-99D6-ECB19CD743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380" y="6216042"/>
            <a:ext cx="7442200" cy="496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b="1" dirty="0"/>
              <a:t>Rubrik på en rad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054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B9F750-F238-4928-B43F-CED9CDF5A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CB3132-A9DB-4126-816E-355F468BB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6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82A7FB5-019E-9D52-E286-44EEAF300E0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195300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ts val="10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508F4A5-A088-4EC7-8AE6-178C90F9CD0A}"/>
              </a:ext>
            </a:extLst>
          </p:cNvPr>
          <p:cNvSpPr/>
          <p:nvPr/>
        </p:nvSpPr>
        <p:spPr>
          <a:xfrm>
            <a:off x="9842269" y="4497185"/>
            <a:ext cx="2352502" cy="2352502"/>
          </a:xfrm>
          <a:custGeom>
            <a:avLst/>
            <a:gdLst>
              <a:gd name="connsiteX0" fmla="*/ 2352502 w 2352502"/>
              <a:gd name="connsiteY0" fmla="*/ 0 h 2352502"/>
              <a:gd name="connsiteX1" fmla="*/ 0 w 2352502"/>
              <a:gd name="connsiteY1" fmla="*/ 2352502 h 2352502"/>
              <a:gd name="connsiteX2" fmla="*/ 2352502 w 2352502"/>
              <a:gd name="connsiteY2" fmla="*/ 2352502 h 2352502"/>
              <a:gd name="connsiteX3" fmla="*/ 2352502 w 2352502"/>
              <a:gd name="connsiteY3" fmla="*/ 0 h 23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502" h="2352502">
                <a:moveTo>
                  <a:pt x="2352502" y="0"/>
                </a:moveTo>
                <a:lnTo>
                  <a:pt x="0" y="2352502"/>
                </a:lnTo>
                <a:lnTo>
                  <a:pt x="2352502" y="2352502"/>
                </a:lnTo>
                <a:lnTo>
                  <a:pt x="23525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B75087-25EF-46B3-98E9-55520D9E35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6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E263081-33E1-A602-7BBA-D797F10BAF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28808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ts val="10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B9F750-F238-4928-B43F-CED9CDF5A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CB3132-A9DB-4126-816E-355F468BB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0F58E31-0E63-258F-B0FF-0253E4C3E02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25176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9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508F4A5-A088-4EC7-8AE6-178C90F9CD0A}"/>
              </a:ext>
            </a:extLst>
          </p:cNvPr>
          <p:cNvSpPr/>
          <p:nvPr/>
        </p:nvSpPr>
        <p:spPr>
          <a:xfrm>
            <a:off x="9842269" y="4497185"/>
            <a:ext cx="2352502" cy="2352502"/>
          </a:xfrm>
          <a:custGeom>
            <a:avLst/>
            <a:gdLst>
              <a:gd name="connsiteX0" fmla="*/ 2352502 w 2352502"/>
              <a:gd name="connsiteY0" fmla="*/ 0 h 2352502"/>
              <a:gd name="connsiteX1" fmla="*/ 0 w 2352502"/>
              <a:gd name="connsiteY1" fmla="*/ 2352502 h 2352502"/>
              <a:gd name="connsiteX2" fmla="*/ 2352502 w 2352502"/>
              <a:gd name="connsiteY2" fmla="*/ 2352502 h 2352502"/>
              <a:gd name="connsiteX3" fmla="*/ 2352502 w 2352502"/>
              <a:gd name="connsiteY3" fmla="*/ 0 h 23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502" h="2352502">
                <a:moveTo>
                  <a:pt x="2352502" y="0"/>
                </a:moveTo>
                <a:lnTo>
                  <a:pt x="0" y="2352502"/>
                </a:lnTo>
                <a:lnTo>
                  <a:pt x="2352502" y="2352502"/>
                </a:lnTo>
                <a:lnTo>
                  <a:pt x="2352502" y="0"/>
                </a:lnTo>
                <a:close/>
              </a:path>
            </a:pathLst>
          </a:custGeom>
          <a:solidFill>
            <a:srgbClr val="FAC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12F45F-5B5C-45AF-8C1B-B68BE83A7E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BE6DC0D-990D-481D-A08C-ECBAE80AC95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287531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B9F750-F238-4928-B43F-CED9CDF5A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CB3132-A9DB-4126-816E-355F468BB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9BF19B6-6C28-458D-898F-7D97425D5A9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21140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508F4A5-A088-4EC7-8AE6-178C90F9CD0A}"/>
              </a:ext>
            </a:extLst>
          </p:cNvPr>
          <p:cNvSpPr/>
          <p:nvPr/>
        </p:nvSpPr>
        <p:spPr>
          <a:xfrm>
            <a:off x="9842269" y="4497185"/>
            <a:ext cx="2352502" cy="2352502"/>
          </a:xfrm>
          <a:custGeom>
            <a:avLst/>
            <a:gdLst>
              <a:gd name="connsiteX0" fmla="*/ 2352502 w 2352502"/>
              <a:gd name="connsiteY0" fmla="*/ 0 h 2352502"/>
              <a:gd name="connsiteX1" fmla="*/ 0 w 2352502"/>
              <a:gd name="connsiteY1" fmla="*/ 2352502 h 2352502"/>
              <a:gd name="connsiteX2" fmla="*/ 2352502 w 2352502"/>
              <a:gd name="connsiteY2" fmla="*/ 2352502 h 2352502"/>
              <a:gd name="connsiteX3" fmla="*/ 2352502 w 2352502"/>
              <a:gd name="connsiteY3" fmla="*/ 0 h 23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502" h="2352502">
                <a:moveTo>
                  <a:pt x="2352502" y="0"/>
                </a:moveTo>
                <a:lnTo>
                  <a:pt x="0" y="2352502"/>
                </a:lnTo>
                <a:lnTo>
                  <a:pt x="2352502" y="2352502"/>
                </a:lnTo>
                <a:lnTo>
                  <a:pt x="2352502" y="0"/>
                </a:lnTo>
                <a:close/>
              </a:path>
            </a:pathLst>
          </a:custGeom>
          <a:solidFill>
            <a:srgbClr val="F9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D93E7A-7821-4D81-B943-D83DF1FA28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B917EE8-5A41-0BAC-164B-912AF05D0D7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174219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B9F750-F238-4928-B43F-CED9CDF5A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CB3132-A9DB-4126-816E-355F468BB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E36A81E-9C56-F8E7-C68B-911C3934572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1208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1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508F4A5-A088-4EC7-8AE6-178C90F9CD0A}"/>
              </a:ext>
            </a:extLst>
          </p:cNvPr>
          <p:cNvSpPr/>
          <p:nvPr/>
        </p:nvSpPr>
        <p:spPr>
          <a:xfrm>
            <a:off x="9842269" y="4497185"/>
            <a:ext cx="2352502" cy="2352502"/>
          </a:xfrm>
          <a:custGeom>
            <a:avLst/>
            <a:gdLst>
              <a:gd name="connsiteX0" fmla="*/ 2352502 w 2352502"/>
              <a:gd name="connsiteY0" fmla="*/ 0 h 2352502"/>
              <a:gd name="connsiteX1" fmla="*/ 0 w 2352502"/>
              <a:gd name="connsiteY1" fmla="*/ 2352502 h 2352502"/>
              <a:gd name="connsiteX2" fmla="*/ 2352502 w 2352502"/>
              <a:gd name="connsiteY2" fmla="*/ 2352502 h 2352502"/>
              <a:gd name="connsiteX3" fmla="*/ 2352502 w 2352502"/>
              <a:gd name="connsiteY3" fmla="*/ 0 h 23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502" h="2352502">
                <a:moveTo>
                  <a:pt x="2352502" y="0"/>
                </a:moveTo>
                <a:lnTo>
                  <a:pt x="0" y="2352502"/>
                </a:lnTo>
                <a:lnTo>
                  <a:pt x="2352502" y="2352502"/>
                </a:lnTo>
                <a:lnTo>
                  <a:pt x="2352502" y="0"/>
                </a:lnTo>
                <a:close/>
              </a:path>
            </a:pathLst>
          </a:custGeom>
          <a:solidFill>
            <a:srgbClr val="F4D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DE2012-DD6C-448C-A432-DB6FEA9ABB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3222E17-A127-4845-C317-F9D4366C9B2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84053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42A84-5E22-BBDA-725F-6FDD3B893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Instruktion – att </a:t>
            </a:r>
            <a:r>
              <a:rPr lang="sv-SE"/>
              <a:t>använda metoden </a:t>
            </a:r>
            <a:r>
              <a:rPr lang="sv-SE" dirty="0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415797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86EFDA9-BA45-C2F2-8C9D-219C38C72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9ECBDF-568A-7927-311F-0476DDD38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Analys/grundorsaker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F11A66-E6F3-0055-6F7A-C3606E766D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736869"/>
            <a:ext cx="10973956" cy="4314591"/>
          </a:xfrm>
        </p:spPr>
        <p:txBody>
          <a:bodyPr/>
          <a:lstStyle/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/>
              <a:t>Analysera nuläget</a:t>
            </a:r>
          </a:p>
          <a:p>
            <a:r>
              <a:rPr lang="sv-SE" sz="2000" dirty="0"/>
              <a:t>Vilka tänkbara orsaker kan det finnas till problemet?</a:t>
            </a:r>
          </a:p>
          <a:p>
            <a:r>
              <a:rPr lang="sv-SE" sz="2000" dirty="0"/>
              <a:t>Vilka faktorer är mest angelägna att påverka för att det ska bli bättre? (Prioritera)</a:t>
            </a:r>
          </a:p>
          <a:p>
            <a:r>
              <a:rPr lang="sv-SE" sz="2000" dirty="0"/>
              <a:t>Har vi identifierat rotorsaken till problemet?</a:t>
            </a:r>
          </a:p>
          <a:p>
            <a:pPr marL="0" indent="0">
              <a:buNone/>
            </a:pPr>
            <a:r>
              <a:rPr lang="sv-SE" sz="2000" b="1" dirty="0"/>
              <a:t>Verktyg</a:t>
            </a:r>
          </a:p>
          <a:p>
            <a:r>
              <a:rPr lang="sv-SE" sz="2000" dirty="0"/>
              <a:t>Fem varför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43D438AE-89D3-3785-3584-E3BA4B44DAC9}"/>
              </a:ext>
            </a:extLst>
          </p:cNvPr>
          <p:cNvSpPr/>
          <p:nvPr/>
        </p:nvSpPr>
        <p:spPr>
          <a:xfrm>
            <a:off x="609600" y="4824417"/>
            <a:ext cx="1809699" cy="60837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98A9727-F28E-B5C3-0D2D-F35EF49EA9A0}"/>
              </a:ext>
            </a:extLst>
          </p:cNvPr>
          <p:cNvCxnSpPr>
            <a:cxnSpLocks/>
          </p:cNvCxnSpPr>
          <p:nvPr/>
        </p:nvCxnSpPr>
        <p:spPr>
          <a:xfrm>
            <a:off x="6651653" y="1140977"/>
            <a:ext cx="1111222" cy="1764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4F7102B3-81B6-B30A-8C72-63157C94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705704"/>
            <a:ext cx="3833812" cy="26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86EFDA9-BA45-C2F2-8C9D-219C38C72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9ECBDF-568A-7927-311F-0476DDD38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022" y="701819"/>
            <a:ext cx="9956800" cy="738563"/>
          </a:xfrm>
        </p:spPr>
        <p:txBody>
          <a:bodyPr/>
          <a:lstStyle/>
          <a:p>
            <a:r>
              <a:rPr lang="sv-SE" dirty="0"/>
              <a:t>Vad ska förändringen leda till?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F11A66-E6F3-0055-6F7A-C3606E766D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736869"/>
            <a:ext cx="10973956" cy="4314591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Beskriv det önskade läget</a:t>
            </a:r>
          </a:p>
          <a:p>
            <a:r>
              <a:rPr lang="sv-SE" sz="2000" dirty="0"/>
              <a:t>Vad ska förändringen leda till?</a:t>
            </a:r>
          </a:p>
          <a:p>
            <a:r>
              <a:rPr lang="sv-SE" sz="2000" dirty="0"/>
              <a:t>Vad vill vi uppnå?</a:t>
            </a:r>
          </a:p>
          <a:p>
            <a:r>
              <a:rPr lang="sv-SE" sz="2000" dirty="0"/>
              <a:t>Hur skulle situationen se ut om vi verkligen lyckades?</a:t>
            </a:r>
          </a:p>
          <a:p>
            <a:r>
              <a:rPr lang="sv-SE" sz="2000" dirty="0"/>
              <a:t>Konkretisera mätbara mål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/>
              <a:t>Verktyg</a:t>
            </a:r>
          </a:p>
          <a:p>
            <a:r>
              <a:rPr lang="sv-SE" sz="2000" dirty="0"/>
              <a:t>SMARTa -mål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5D33046-B0D5-13C0-F94F-8F350BC3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91" y="4584682"/>
            <a:ext cx="3715527" cy="17428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94F5EDC-C217-C480-9B5C-3C41429D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193" y="1333499"/>
            <a:ext cx="3723897" cy="2552701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A05605E7-AA5A-4AD0-F81B-6B7DCF2EA7DC}"/>
              </a:ext>
            </a:extLst>
          </p:cNvPr>
          <p:cNvCxnSpPr/>
          <p:nvPr/>
        </p:nvCxnSpPr>
        <p:spPr>
          <a:xfrm flipV="1">
            <a:off x="4933950" y="1876425"/>
            <a:ext cx="5019675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32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86EFDA9-BA45-C2F2-8C9D-219C38C72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9ECBDF-568A-7927-311F-0476DDD38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Möjliga  lösningar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F11A66-E6F3-0055-6F7A-C3606E766D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978" y="1459236"/>
            <a:ext cx="10973956" cy="4314591"/>
          </a:xfrm>
        </p:spPr>
        <p:txBody>
          <a:bodyPr/>
          <a:lstStyle/>
          <a:p>
            <a:r>
              <a:rPr lang="sv-SE" sz="2000" dirty="0"/>
              <a:t>Prioriterade förbättringsidéer att testa utifrån</a:t>
            </a:r>
          </a:p>
          <a:p>
            <a:pPr marL="0" indent="0">
              <a:buNone/>
            </a:pPr>
            <a:r>
              <a:rPr lang="sv-SE" sz="2000" dirty="0"/>
              <a:t>   vårt nuläge och analys</a:t>
            </a:r>
          </a:p>
          <a:p>
            <a:r>
              <a:rPr lang="sv-SE" sz="2000" dirty="0"/>
              <a:t>Vem är ansvarig?</a:t>
            </a:r>
          </a:p>
          <a:p>
            <a:r>
              <a:rPr lang="sv-SE" sz="2000" dirty="0"/>
              <a:t>Under vilken period ska vi testa?</a:t>
            </a:r>
          </a:p>
          <a:p>
            <a:r>
              <a:rPr lang="sv-SE" sz="2000" dirty="0"/>
              <a:t>Förändringarna testas enligt PGUF-modellen</a:t>
            </a:r>
          </a:p>
          <a:p>
            <a:pPr marL="0" indent="0">
              <a:buNone/>
            </a:pPr>
            <a:r>
              <a:rPr lang="sv-SE" sz="2000" b="1" dirty="0"/>
              <a:t>Verktyg</a:t>
            </a:r>
          </a:p>
          <a:p>
            <a:r>
              <a:rPr lang="sv-SE" sz="2000" dirty="0"/>
              <a:t>PGUF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E4535AB-543F-3D34-13DF-5D56B739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97" y="4183588"/>
            <a:ext cx="1987940" cy="233427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A510288-AB5E-3884-F5D2-8F274287B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891519"/>
            <a:ext cx="3798961" cy="2604156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CC5C1FC8-8215-E496-CF6F-E2DA9ED94E8A}"/>
              </a:ext>
            </a:extLst>
          </p:cNvPr>
          <p:cNvCxnSpPr>
            <a:cxnSpLocks/>
          </p:cNvCxnSpPr>
          <p:nvPr/>
        </p:nvCxnSpPr>
        <p:spPr>
          <a:xfrm flipV="1">
            <a:off x="3533775" y="2076450"/>
            <a:ext cx="6343650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118888F9-8604-3036-5127-162CC363C848}"/>
              </a:ext>
            </a:extLst>
          </p:cNvPr>
          <p:cNvCxnSpPr/>
          <p:nvPr/>
        </p:nvCxnSpPr>
        <p:spPr>
          <a:xfrm flipV="1">
            <a:off x="3009900" y="2085975"/>
            <a:ext cx="7772400" cy="73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BAF7A50E-747E-A89B-0A6F-BCB0D9EFD7FF}"/>
              </a:ext>
            </a:extLst>
          </p:cNvPr>
          <p:cNvCxnSpPr/>
          <p:nvPr/>
        </p:nvCxnSpPr>
        <p:spPr>
          <a:xfrm flipV="1">
            <a:off x="4800600" y="2162175"/>
            <a:ext cx="6448425" cy="1114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6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86EFDA9-BA45-C2F2-8C9D-219C38C72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9ECBDF-568A-7927-311F-0476DDD38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Vilka resultat har vi sett?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F11A66-E6F3-0055-6F7A-C3606E766D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0727" y="1694046"/>
            <a:ext cx="10973956" cy="403932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</a:rPr>
              <a:t>Visade valda aktiviteter på den förbättring vi trodde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det skulle leda till?</a:t>
            </a:r>
          </a:p>
          <a:p>
            <a:pPr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Tog valda aktiviteter </a:t>
            </a:r>
            <a:r>
              <a:rPr lang="sv-SE" sz="2000" dirty="0">
                <a:solidFill>
                  <a:prstClr val="black"/>
                </a:solidFill>
              </a:rPr>
              <a:t>oss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närmare målet?</a:t>
            </a:r>
          </a:p>
          <a:p>
            <a:pPr>
              <a:defRPr/>
            </a:pPr>
            <a:r>
              <a:rPr lang="sv-SE" sz="2000" dirty="0">
                <a:solidFill>
                  <a:prstClr val="black"/>
                </a:solidFill>
              </a:rPr>
              <a:t>Vad har fungerat bra och vad har fungerat mindre bra?</a:t>
            </a:r>
          </a:p>
          <a:p>
            <a:pPr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Visualisera g</a:t>
            </a:r>
            <a:r>
              <a:rPr lang="sv-SE" sz="2000" dirty="0">
                <a:solidFill>
                  <a:prstClr val="black"/>
                </a:solidFill>
              </a:rPr>
              <a:t>ärna utfallet i bilder, diagram, processer. 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726F4C2-F54A-1B0F-066E-84E8B2FC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745723"/>
            <a:ext cx="3900487" cy="2673752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B79E273E-664C-58BC-0C2D-F331F10EAB5E}"/>
              </a:ext>
            </a:extLst>
          </p:cNvPr>
          <p:cNvCxnSpPr/>
          <p:nvPr/>
        </p:nvCxnSpPr>
        <p:spPr>
          <a:xfrm flipV="1">
            <a:off x="6067425" y="2495550"/>
            <a:ext cx="4200525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0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86EFDA9-BA45-C2F2-8C9D-219C38C72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9ECBDF-568A-7927-311F-0476DDD38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Vad blir vårt nästa steg?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F11A66-E6F3-0055-6F7A-C3606E766D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383" y="1401471"/>
            <a:ext cx="10973956" cy="431459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Växjö Now"/>
              </a:rPr>
              <a:t>Finns lärdomar och nya frågeställningar utifrån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Växjö Now"/>
              </a:rPr>
              <a:t>   genomförda förändringar?</a:t>
            </a:r>
          </a:p>
          <a:p>
            <a:pPr>
              <a:defRPr/>
            </a:pPr>
            <a:r>
              <a:rPr lang="sv-SE" sz="2000" dirty="0">
                <a:solidFill>
                  <a:prstClr val="black"/>
                </a:solidFill>
                <a:latin typeface="Växjö Now"/>
              </a:rPr>
              <a:t>Identifierades ytterligare effekter?” ringar på vattnet”</a:t>
            </a:r>
          </a:p>
          <a:p>
            <a:pPr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äxjö Now"/>
                <a:ea typeface="+mn-ea"/>
                <a:cs typeface="+mn-cs"/>
              </a:rPr>
              <a:t>Vad behöver vi göra för att få det till en hållbar </a:t>
            </a:r>
          </a:p>
          <a:p>
            <a:pPr marL="0" indent="0">
              <a:buNone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äxjö Now"/>
                <a:ea typeface="+mn-ea"/>
                <a:cs typeface="+mn-cs"/>
              </a:rPr>
              <a:t>   förändring? ”kvalitetskilen”</a:t>
            </a:r>
          </a:p>
          <a:p>
            <a:pPr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äxjö Now"/>
                <a:ea typeface="+mn-ea"/>
                <a:cs typeface="+mn-cs"/>
              </a:rPr>
              <a:t>Ska vi påbörja fler förbättringsaktiviteter som knyter an till förbättringsområdet?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51FE9FB1-89F1-E5EF-C792-295883AA0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658" y="4629149"/>
            <a:ext cx="5574619" cy="178656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94C7981-2D03-BF54-A073-D352BF398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929" y="885824"/>
            <a:ext cx="3904533" cy="2676525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D504F699-92A6-6521-3C13-943D3732B6FC}"/>
              </a:ext>
            </a:extLst>
          </p:cNvPr>
          <p:cNvCxnSpPr/>
          <p:nvPr/>
        </p:nvCxnSpPr>
        <p:spPr>
          <a:xfrm>
            <a:off x="7658100" y="1143000"/>
            <a:ext cx="2333625" cy="203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2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9AE87F8-8A99-3702-E8B2-0A616ECF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7A662E-1666-8289-B17C-7DA793A83A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A3 som metod: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2C1E23-A524-682F-B44D-F3B75091C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788341"/>
            <a:ext cx="9956800" cy="4666390"/>
          </a:xfrm>
        </p:spPr>
        <p:txBody>
          <a:bodyPr/>
          <a:lstStyle/>
          <a:p>
            <a:r>
              <a:rPr lang="sv-SE" sz="2000" dirty="0"/>
              <a:t>Enkelt och väl beprövat sätt att säkerställa systematiskt förbättringsarbete utan stora utbildningsinsatser.</a:t>
            </a:r>
          </a:p>
          <a:p>
            <a:r>
              <a:rPr lang="sv-SE" sz="2000" dirty="0"/>
              <a:t>Ger tillfällen för coachning och aktivt lärande.</a:t>
            </a:r>
          </a:p>
          <a:p>
            <a:r>
              <a:rPr lang="sv-SE" sz="2000" dirty="0"/>
              <a:t>Verktyget är visuellt och förbättrar förståelsen för vad som behöver göras och varför.</a:t>
            </a:r>
          </a:p>
          <a:p>
            <a:r>
              <a:rPr lang="sv-SE" sz="2000" dirty="0"/>
              <a:t>Ett effektivt kommunikationsverktyg, förhållandevis komplicerade problem kan sammanfattas på 5 minuter.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009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CE18189-7FBF-2A8E-F788-3F2EC6DF8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C67221-B38F-2AEB-D275-C442FF5AE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A3 som verktyg är: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8B05D2-6640-BAA9-2266-B99181F1FF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altLang="sv-SE" sz="2000" dirty="0">
                <a:cs typeface="ヒラギノ角ゴ Pro W3"/>
              </a:rPr>
              <a:t>Baserat på standarden för pappersformatet - A3</a:t>
            </a:r>
            <a:endParaRPr lang="sv-SE" sz="2000" dirty="0"/>
          </a:p>
          <a:p>
            <a:r>
              <a:rPr lang="sv-SE" altLang="sv-SE" sz="2000" dirty="0">
                <a:cs typeface="ヒラギノ角ゴ Pro W3"/>
              </a:rPr>
              <a:t>Ett standardiserat rapportformat - en sida</a:t>
            </a:r>
          </a:p>
          <a:p>
            <a:r>
              <a:rPr lang="sv-SE" altLang="sv-SE" sz="2000" dirty="0">
                <a:cs typeface="ヒラギノ角ゴ Pro W3"/>
              </a:rPr>
              <a:t>En standardiserad dokumentation - rubriker</a:t>
            </a:r>
          </a:p>
          <a:p>
            <a:r>
              <a:rPr lang="sv-SE" altLang="sv-SE" sz="2000" dirty="0"/>
              <a:t>En enkel arkiveringsmetod</a:t>
            </a:r>
          </a:p>
          <a:p>
            <a:r>
              <a:rPr lang="sv-SE" sz="2000" dirty="0">
                <a:cs typeface="ヒラギノ角ゴ Pro W3"/>
              </a:rPr>
              <a:t>Ett hjälpmedel för tydlig struktur och logiskt flöde</a:t>
            </a:r>
            <a:r>
              <a:rPr lang="sv-SE" altLang="sv-SE" sz="2000" dirty="0">
                <a:cs typeface="ヒラギノ角ゴ Pro W3"/>
              </a:rPr>
              <a:t>                                                                                                               </a:t>
            </a:r>
          </a:p>
          <a:p>
            <a:endParaRPr lang="sv-SE" altLang="sv-SE" sz="1400" dirty="0">
              <a:cs typeface="ヒラギノ角ゴ Pro W3"/>
            </a:endParaRPr>
          </a:p>
          <a:p>
            <a:endParaRPr lang="sv-SE" sz="20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00AF12C-1B98-41FE-5FF3-C5638544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589" y="4783574"/>
            <a:ext cx="3038475" cy="4953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80039EC-ADFF-8011-FDA1-ED980B5A3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465" y="1628774"/>
            <a:ext cx="4293597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B9C5B9D-FA39-BCB4-C58F-9D21D8798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9D4175-3B4A-CDEE-3B2D-0DCCDD6EF4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När kan verktyget användas?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1F42B0-89AE-8A14-84C5-5D3713FCEA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739788"/>
            <a:ext cx="9956800" cy="4565973"/>
          </a:xfrm>
        </p:spPr>
        <p:txBody>
          <a:bodyPr/>
          <a:lstStyle/>
          <a:p>
            <a:r>
              <a:rPr lang="sv-SE" sz="2000" dirty="0"/>
              <a:t>Vid avvikelser</a:t>
            </a:r>
          </a:p>
          <a:p>
            <a:r>
              <a:rPr lang="sv-SE" sz="2000" dirty="0"/>
              <a:t>Vid  ”knas”</a:t>
            </a:r>
          </a:p>
          <a:p>
            <a:r>
              <a:rPr lang="sv-SE" sz="2000" dirty="0"/>
              <a:t>Vid förbättringsarbete</a:t>
            </a:r>
          </a:p>
          <a:p>
            <a:r>
              <a:rPr lang="sv-SE" sz="2000" dirty="0"/>
              <a:t>Vid utvecklingsarbete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098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D330ED-09B8-9B1B-5DC4-C6E23C111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A3-metoden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2973FDB7-F533-3497-40DC-E553B43C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513" y="2317008"/>
            <a:ext cx="2201813" cy="2652520"/>
          </a:xfrm>
          <a:prstGeom prst="rect">
            <a:avLst/>
          </a:prstGeom>
        </p:spPr>
      </p:pic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FF1736D6-EFF2-35F5-A5D5-3BCF8E5D0A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022" y="701819"/>
            <a:ext cx="9956800" cy="1035050"/>
          </a:xfrm>
        </p:spPr>
        <p:txBody>
          <a:bodyPr/>
          <a:lstStyle/>
          <a:p>
            <a:r>
              <a:rPr lang="sv-SE" dirty="0"/>
              <a:t>A3-metoden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B588624F-7396-30D7-F2B0-49423447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4" y="1319818"/>
            <a:ext cx="7854315" cy="523621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A1CBEE52-5230-3329-3F15-B6F553D1F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546" y="3443251"/>
            <a:ext cx="341406" cy="408467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722757CF-A4D4-098E-1B2B-0955D3E70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707" y="3443251"/>
            <a:ext cx="341406" cy="408467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4E11AAC3-6829-A0F6-9762-80ABAF648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17" y="3449994"/>
            <a:ext cx="341406" cy="408467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C9DF5BCD-2F28-8C75-E77B-73B235EB6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543" y="5219362"/>
            <a:ext cx="1530994" cy="974269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D452FAE3-A6DA-323F-0FDC-43F5927CE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83" y="5528780"/>
            <a:ext cx="1201016" cy="49381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30BE02B3-04C0-51C0-DA02-EAAD6696E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4094" y="2763520"/>
            <a:ext cx="938466" cy="4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6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866C9F4-5BFF-BC68-811E-63D724303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48D028-1E93-024D-A7FE-AFF0BC75C6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022" y="701819"/>
            <a:ext cx="9956800" cy="650731"/>
          </a:xfrm>
        </p:spPr>
        <p:txBody>
          <a:bodyPr/>
          <a:lstStyle/>
          <a:p>
            <a:r>
              <a:rPr lang="sv-SE" dirty="0"/>
              <a:t>A3 med hjälptext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D639CB-7764-0367-973B-5B2D5A33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352119"/>
            <a:ext cx="8101048" cy="52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86EFDA9-BA45-C2F2-8C9D-219C38C72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9ECBDF-568A-7927-311F-0476DDD38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Förbättringsområde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F11A66-E6F3-0055-6F7A-C3606E766D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32" y="1468173"/>
            <a:ext cx="9956800" cy="4314591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Vad ska förbättras?</a:t>
            </a:r>
          </a:p>
          <a:p>
            <a:r>
              <a:rPr lang="sv-SE" sz="2000" dirty="0"/>
              <a:t>För vem/vilka ska det bli bättre?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/>
              <a:t>Förberedelser</a:t>
            </a:r>
          </a:p>
          <a:p>
            <a:r>
              <a:rPr lang="sv-SE" sz="2000" dirty="0"/>
              <a:t>Tänk igenom vilka medarbetare och deltagare som bör vara en del av analysen. Alla som är berörda av problemet bör ingå i gruppen som tar fram tänkbara orsaker till problemets uppkomst.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F8AF2BB3-8E74-EDAD-2693-9A09EB14FCBD}"/>
              </a:ext>
            </a:extLst>
          </p:cNvPr>
          <p:cNvCxnSpPr>
            <a:cxnSpLocks/>
          </p:cNvCxnSpPr>
          <p:nvPr/>
        </p:nvCxnSpPr>
        <p:spPr>
          <a:xfrm>
            <a:off x="3884177" y="1780248"/>
            <a:ext cx="26594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6269F330-0BA1-6CF5-2A04-1BF6D3F6F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1200846"/>
            <a:ext cx="4219292" cy="2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3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BB0D4F1-10C5-8565-A946-CFD0F1B2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74" y="1935350"/>
            <a:ext cx="4474852" cy="2987299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86EFDA9-BA45-C2F2-8C9D-219C38C72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9ECBDF-568A-7927-311F-0476DDD38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F11A66-E6F3-0055-6F7A-C3606E766D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584309"/>
            <a:ext cx="10973956" cy="4314591"/>
          </a:xfrm>
        </p:spPr>
        <p:txBody>
          <a:bodyPr/>
          <a:lstStyle/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/>
              <a:t>Vad är syftet?</a:t>
            </a:r>
          </a:p>
          <a:p>
            <a:r>
              <a:rPr lang="sv-SE" sz="2000" dirty="0"/>
              <a:t>Varför är detta förbättringsområde valt?</a:t>
            </a:r>
          </a:p>
          <a:p>
            <a:r>
              <a:rPr lang="sv-SE" sz="2000" dirty="0"/>
              <a:t>Varför är det viktigt att det förbättras?</a:t>
            </a:r>
          </a:p>
          <a:p>
            <a:r>
              <a:rPr lang="sv-SE" sz="2000" dirty="0"/>
              <a:t>På vilka sätt utgår det från övergripande resultat och mål?</a:t>
            </a:r>
          </a:p>
          <a:p>
            <a:r>
              <a:rPr lang="sv-SE" sz="2000" dirty="0"/>
              <a:t>Hur/när uppstår behovet av att förbättra?</a:t>
            </a:r>
          </a:p>
          <a:p>
            <a:r>
              <a:rPr lang="sv-SE" sz="2000" dirty="0"/>
              <a:t>Har vi försökt förbättra detta tidigare?</a:t>
            </a:r>
          </a:p>
          <a:p>
            <a:r>
              <a:rPr lang="sv-SE" sz="2000" dirty="0"/>
              <a:t>Tidigare hinder eller svårigheter?</a:t>
            </a:r>
            <a:endParaRPr lang="sv-SE" dirty="0"/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79443D61-735A-4A36-7423-A67B3E0C648B}"/>
              </a:ext>
            </a:extLst>
          </p:cNvPr>
          <p:cNvCxnSpPr>
            <a:cxnSpLocks/>
          </p:cNvCxnSpPr>
          <p:nvPr/>
        </p:nvCxnSpPr>
        <p:spPr>
          <a:xfrm>
            <a:off x="3676650" y="1047750"/>
            <a:ext cx="3529055" cy="25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4364275A-3605-F73C-139E-1F5BA80B7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11" y="419721"/>
            <a:ext cx="4264901" cy="29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1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86EFDA9-BA45-C2F2-8C9D-219C38C72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9ECBDF-568A-7927-311F-0476DDD38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022" y="498553"/>
            <a:ext cx="9956800" cy="1035050"/>
          </a:xfrm>
        </p:spPr>
        <p:txBody>
          <a:bodyPr/>
          <a:lstStyle/>
          <a:p>
            <a:r>
              <a:rPr lang="sv-SE" dirty="0"/>
              <a:t>Nuläge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F11A66-E6F3-0055-6F7A-C3606E766D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176406"/>
            <a:ext cx="10973956" cy="4314591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Beskriv nuvarande situation</a:t>
            </a:r>
          </a:p>
          <a:p>
            <a:pPr marL="0" indent="0">
              <a:buNone/>
            </a:pPr>
            <a:r>
              <a:rPr lang="sv-SE" sz="2000" dirty="0"/>
              <a:t>Hur vet vi att det behöver förbättras?</a:t>
            </a:r>
          </a:p>
          <a:p>
            <a:r>
              <a:rPr lang="sv-SE" sz="2000" dirty="0"/>
              <a:t>Hur ser nuläget ut? </a:t>
            </a:r>
          </a:p>
          <a:p>
            <a:r>
              <a:rPr lang="sv-SE" sz="2000" dirty="0"/>
              <a:t>Finns fastställda rutiner eller processer?</a:t>
            </a:r>
          </a:p>
          <a:p>
            <a:r>
              <a:rPr lang="sv-SE" sz="2000" dirty="0"/>
              <a:t>Hur gör vi idag?</a:t>
            </a:r>
          </a:p>
          <a:p>
            <a:r>
              <a:rPr lang="sv-SE" sz="2000" dirty="0"/>
              <a:t>Vad är patientens/omsorgstagarens/kundens behov?</a:t>
            </a:r>
          </a:p>
          <a:p>
            <a:pPr marL="0" indent="0">
              <a:buNone/>
            </a:pPr>
            <a:r>
              <a:rPr lang="sv-SE" sz="2000" b="1" dirty="0"/>
              <a:t>Verktyg</a:t>
            </a:r>
          </a:p>
          <a:p>
            <a:r>
              <a:rPr lang="sv-SE" sz="2000" dirty="0"/>
              <a:t>Baslinjemätning – samla relevant nulägesdata kring förbättringsområdet.</a:t>
            </a:r>
          </a:p>
          <a:p>
            <a:r>
              <a:rPr lang="sv-SE" sz="2000" dirty="0"/>
              <a:t>Intervju av kund eller grupp som upplever problemet.</a:t>
            </a:r>
          </a:p>
          <a:p>
            <a:r>
              <a:rPr lang="sv-SE" sz="2000" dirty="0"/>
              <a:t>Kartlägg nuvarande flöde/process.</a:t>
            </a:r>
          </a:p>
          <a:p>
            <a:endParaRPr lang="sv-SE" dirty="0"/>
          </a:p>
          <a:p>
            <a:endParaRPr lang="sv-SE" dirty="0"/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E4EE166-FC46-268C-4547-99373FF01ADE}"/>
              </a:ext>
            </a:extLst>
          </p:cNvPr>
          <p:cNvCxnSpPr>
            <a:cxnSpLocks/>
          </p:cNvCxnSpPr>
          <p:nvPr/>
        </p:nvCxnSpPr>
        <p:spPr>
          <a:xfrm>
            <a:off x="2924175" y="847725"/>
            <a:ext cx="4306986" cy="1404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7B8EE670-AA85-1E64-BF5D-1444EE0E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5" y="729437"/>
            <a:ext cx="4090987" cy="28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7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-Tryggt och formellt">
  <a:themeElements>
    <a:clrScheme name="Växjö - Tryggt och formell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002352"/>
      </a:accent1>
      <a:accent2>
        <a:srgbClr val="0095D2"/>
      </a:accent2>
      <a:accent3>
        <a:srgbClr val="F9A519"/>
      </a:accent3>
      <a:accent4>
        <a:srgbClr val="007C3E"/>
      </a:accent4>
      <a:accent5>
        <a:srgbClr val="D70071"/>
      </a:accent5>
      <a:accent6>
        <a:srgbClr val="85AA3C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CEA5E4DF-ABEC-453D-8CA7-658E6CD6F1D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-Tryggt och formellt Vit">
  <a:themeElements>
    <a:clrScheme name="Växjö - Tryggt och formell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002352"/>
      </a:accent1>
      <a:accent2>
        <a:srgbClr val="0095D2"/>
      </a:accent2>
      <a:accent3>
        <a:srgbClr val="F9A519"/>
      </a:accent3>
      <a:accent4>
        <a:srgbClr val="007C3E"/>
      </a:accent4>
      <a:accent5>
        <a:srgbClr val="D70071"/>
      </a:accent5>
      <a:accent6>
        <a:srgbClr val="85AA3C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3EA2EEDE-130F-4D23-9BCC-9FFB60D31143}"/>
    </a:ext>
  </a:extLst>
</a:theme>
</file>

<file path=ppt/theme/theme3.xml><?xml version="1.0" encoding="utf-8"?>
<a:theme xmlns:a="http://schemas.openxmlformats.org/drawingml/2006/main" name="Tema-Harmoniskt och nedtonat">
  <a:themeElements>
    <a:clrScheme name="Växjö - Harmoniskt och nedtona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26A5A0"/>
      </a:accent1>
      <a:accent2>
        <a:srgbClr val="85AA3C"/>
      </a:accent2>
      <a:accent3>
        <a:srgbClr val="002352"/>
      </a:accent3>
      <a:accent4>
        <a:srgbClr val="007C3E"/>
      </a:accent4>
      <a:accent5>
        <a:srgbClr val="FFC4E3"/>
      </a:accent5>
      <a:accent6>
        <a:srgbClr val="0095D2"/>
      </a:accent6>
      <a:hlink>
        <a:srgbClr val="002352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128DDF75-E449-4DF7-949F-BEB6D593D5AB}"/>
    </a:ext>
  </a:extLst>
</a:theme>
</file>

<file path=ppt/theme/theme4.xml><?xml version="1.0" encoding="utf-8"?>
<a:theme xmlns:a="http://schemas.openxmlformats.org/drawingml/2006/main" name="Tema-Harmoniskt och nedtonat Vit">
  <a:themeElements>
    <a:clrScheme name="Växjö - Harmoniskt och nedtona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26A5A0"/>
      </a:accent1>
      <a:accent2>
        <a:srgbClr val="85AA3C"/>
      </a:accent2>
      <a:accent3>
        <a:srgbClr val="002352"/>
      </a:accent3>
      <a:accent4>
        <a:srgbClr val="007C3E"/>
      </a:accent4>
      <a:accent5>
        <a:srgbClr val="FFC4E3"/>
      </a:accent5>
      <a:accent6>
        <a:srgbClr val="0095D2"/>
      </a:accent6>
      <a:hlink>
        <a:srgbClr val="002352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4F2E1FE1-E1FB-4881-9F32-8969DA4F2FED}"/>
    </a:ext>
  </a:extLst>
</a:theme>
</file>

<file path=ppt/theme/theme5.xml><?xml version="1.0" encoding="utf-8"?>
<a:theme xmlns:a="http://schemas.openxmlformats.org/drawingml/2006/main" name="Tema-Hållbarhet och innovation">
  <a:themeElements>
    <a:clrScheme name="Växjö - Hållbart och innovation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85AA3C"/>
      </a:accent1>
      <a:accent2>
        <a:srgbClr val="0095D2"/>
      </a:accent2>
      <a:accent3>
        <a:srgbClr val="F4DA40"/>
      </a:accent3>
      <a:accent4>
        <a:srgbClr val="D70071"/>
      </a:accent4>
      <a:accent5>
        <a:srgbClr val="007C3E"/>
      </a:accent5>
      <a:accent6>
        <a:srgbClr val="002352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537399F8-B390-4987-817B-75EABD2D4106}"/>
    </a:ext>
  </a:extLst>
</a:theme>
</file>

<file path=ppt/theme/theme6.xml><?xml version="1.0" encoding="utf-8"?>
<a:theme xmlns:a="http://schemas.openxmlformats.org/drawingml/2006/main" name="Tema-Hållbarhet och innovation Vit">
  <a:themeElements>
    <a:clrScheme name="Växjö - Hållbart och innovation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85AA3C"/>
      </a:accent1>
      <a:accent2>
        <a:srgbClr val="0095D2"/>
      </a:accent2>
      <a:accent3>
        <a:srgbClr val="F4DA40"/>
      </a:accent3>
      <a:accent4>
        <a:srgbClr val="D70071"/>
      </a:accent4>
      <a:accent5>
        <a:srgbClr val="007C3E"/>
      </a:accent5>
      <a:accent6>
        <a:srgbClr val="002352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A7B6742B-76AA-48EA-B8A6-36B7DE73FC9E}"/>
    </a:ext>
  </a:extLst>
</a:theme>
</file>

<file path=ppt/theme/theme7.xml><?xml version="1.0" encoding="utf-8"?>
<a:theme xmlns:a="http://schemas.openxmlformats.org/drawingml/2006/main" name="Tema-Kraftfull och lekfull">
  <a:themeElements>
    <a:clrScheme name="Växjö - Lekfullt och kraftfull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D70071"/>
      </a:accent1>
      <a:accent2>
        <a:srgbClr val="F9A519"/>
      </a:accent2>
      <a:accent3>
        <a:srgbClr val="26A5A0"/>
      </a:accent3>
      <a:accent4>
        <a:srgbClr val="F4DA40"/>
      </a:accent4>
      <a:accent5>
        <a:srgbClr val="FACCE3"/>
      </a:accent5>
      <a:accent6>
        <a:srgbClr val="0095D2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41DEEBD2-C710-4870-B1E0-77E605F5898F}"/>
    </a:ext>
  </a:extLst>
</a:theme>
</file>

<file path=ppt/theme/theme8.xml><?xml version="1.0" encoding="utf-8"?>
<a:theme xmlns:a="http://schemas.openxmlformats.org/drawingml/2006/main" name="Tema-Kraftfull och lekfull Vit">
  <a:themeElements>
    <a:clrScheme name="Växjö - Lekfullt och kraftfull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D70071"/>
      </a:accent1>
      <a:accent2>
        <a:srgbClr val="F9A519"/>
      </a:accent2>
      <a:accent3>
        <a:srgbClr val="26A5A0"/>
      </a:accent3>
      <a:accent4>
        <a:srgbClr val="F4DA40"/>
      </a:accent4>
      <a:accent5>
        <a:srgbClr val="FACCE3"/>
      </a:accent5>
      <a:accent6>
        <a:srgbClr val="0095D2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DA0176A8-AFE0-4FB8-A0CC-6587816F58E8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20500e3-3b58-4ef5-8250-aaa57264e702}" enabled="1" method="Privileged" siteId="{958fea34-8530-4f75-8bde-438b773e366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Växjö kommun</Template>
  <TotalTime>124</TotalTime>
  <Words>512</Words>
  <Application>Microsoft Office PowerPoint</Application>
  <PresentationFormat>Bredbild</PresentationFormat>
  <Paragraphs>97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14</vt:i4>
      </vt:variant>
    </vt:vector>
  </HeadingPairs>
  <TitlesOfParts>
    <vt:vector size="27" baseType="lpstr">
      <vt:lpstr>Arial</vt:lpstr>
      <vt:lpstr>Calibri</vt:lpstr>
      <vt:lpstr>OpenSansRegular</vt:lpstr>
      <vt:lpstr>Växjö Now</vt:lpstr>
      <vt:lpstr>ヒラギノ角ゴ Pro W3</vt:lpstr>
      <vt:lpstr>Tema-Tryggt och formellt</vt:lpstr>
      <vt:lpstr>Tema-Tryggt och formellt Vit</vt:lpstr>
      <vt:lpstr>Tema-Harmoniskt och nedtonat</vt:lpstr>
      <vt:lpstr>Tema-Harmoniskt och nedtonat Vit</vt:lpstr>
      <vt:lpstr>Tema-Hållbarhet och innovation</vt:lpstr>
      <vt:lpstr>Tema-Hållbarhet och innovation Vit</vt:lpstr>
      <vt:lpstr>Tema-Kraftfull och lekfull</vt:lpstr>
      <vt:lpstr>Tema-Kraftfull och lekfull Vit</vt:lpstr>
      <vt:lpstr>Instruktion – att använda metoden A3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A3</dc:title>
  <dc:creator>Åkesson Eva</dc:creator>
  <cp:lastModifiedBy>Holm-Johansson Frida</cp:lastModifiedBy>
  <cp:revision>13</cp:revision>
  <dcterms:created xsi:type="dcterms:W3CDTF">2024-04-18T05:57:25Z</dcterms:created>
  <dcterms:modified xsi:type="dcterms:W3CDTF">2024-06-13T13:24:10Z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0500e3-3b58-4ef5-8250-aaa57264e702_Enabled">
    <vt:lpwstr>true</vt:lpwstr>
  </property>
  <property fmtid="{D5CDD505-2E9C-101B-9397-08002B2CF9AE}" pid="3" name="MSIP_Label_020500e3-3b58-4ef5-8250-aaa57264e702_SetDate">
    <vt:lpwstr>2024-05-13T09:48:36Z</vt:lpwstr>
  </property>
  <property fmtid="{D5CDD505-2E9C-101B-9397-08002B2CF9AE}" pid="4" name="MSIP_Label_020500e3-3b58-4ef5-8250-aaa57264e702_Method">
    <vt:lpwstr>Privileged</vt:lpwstr>
  </property>
  <property fmtid="{D5CDD505-2E9C-101B-9397-08002B2CF9AE}" pid="5" name="MSIP_Label_020500e3-3b58-4ef5-8250-aaa57264e702_Name">
    <vt:lpwstr>Vk-Intern</vt:lpwstr>
  </property>
  <property fmtid="{D5CDD505-2E9C-101B-9397-08002B2CF9AE}" pid="6" name="MSIP_Label_020500e3-3b58-4ef5-8250-aaa57264e702_SiteId">
    <vt:lpwstr>958fea34-8530-4f75-8bde-438b773e3660</vt:lpwstr>
  </property>
  <property fmtid="{D5CDD505-2E9C-101B-9397-08002B2CF9AE}" pid="7" name="MSIP_Label_020500e3-3b58-4ef5-8250-aaa57264e702_ActionId">
    <vt:lpwstr>fcac1e27-62ef-4a79-abb2-12e52ff99f20</vt:lpwstr>
  </property>
  <property fmtid="{D5CDD505-2E9C-101B-9397-08002B2CF9AE}" pid="8" name="MSIP_Label_020500e3-3b58-4ef5-8250-aaa57264e702_ContentBits">
    <vt:lpwstr>2</vt:lpwstr>
  </property>
  <property fmtid="{D5CDD505-2E9C-101B-9397-08002B2CF9AE}" pid="9" name="ClassificationContentMarkingFooterLocations">
    <vt:lpwstr>Tema-Tryggt och formellt:4\Tema-Tryggt och formellt Vit:4\Tema-Harmoniskt och nedtonat:4\Tema-Harmoniskt och nedtonat Vit:4\Tema-Hållbarhet och innovation:4\Tema-Hållbarhet och innovation Vit:4\Tema-Kraftfull och lekfull:4\Tema-Kraftfull och lekfull Vit:4</vt:lpwstr>
  </property>
  <property fmtid="{D5CDD505-2E9C-101B-9397-08002B2CF9AE}" pid="10" name="ClassificationContentMarkingFooterText">
    <vt:lpwstr>Informationsklassning: Intern</vt:lpwstr>
  </property>
</Properties>
</file>